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handoutMasterIdLst>
    <p:handoutMasterId r:id="rId26"/>
  </p:handoutMasterIdLst>
  <p:sldIdLst>
    <p:sldId id="259" r:id="rId2"/>
    <p:sldId id="260" r:id="rId3"/>
    <p:sldId id="261" r:id="rId4"/>
    <p:sldId id="262" r:id="rId5"/>
    <p:sldId id="267" r:id="rId6"/>
    <p:sldId id="285" r:id="rId7"/>
    <p:sldId id="268" r:id="rId8"/>
    <p:sldId id="274" r:id="rId9"/>
    <p:sldId id="288" r:id="rId10"/>
    <p:sldId id="289" r:id="rId11"/>
    <p:sldId id="287" r:id="rId12"/>
    <p:sldId id="283" r:id="rId13"/>
    <p:sldId id="290" r:id="rId14"/>
    <p:sldId id="264" r:id="rId15"/>
    <p:sldId id="291" r:id="rId16"/>
    <p:sldId id="292" r:id="rId17"/>
    <p:sldId id="293" r:id="rId18"/>
    <p:sldId id="286" r:id="rId19"/>
    <p:sldId id="275" r:id="rId20"/>
    <p:sldId id="294" r:id="rId21"/>
    <p:sldId id="295" r:id="rId22"/>
    <p:sldId id="296" r:id="rId23"/>
    <p:sldId id="284" r:id="rId24"/>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AE7FF"/>
    <a:srgbClr val="04497D"/>
    <a:srgbClr val="2782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40" autoAdjust="0"/>
    <p:restoredTop sz="94660"/>
  </p:normalViewPr>
  <p:slideViewPr>
    <p:cSldViewPr snapToGrid="0">
      <p:cViewPr varScale="1">
        <p:scale>
          <a:sx n="85" d="100"/>
          <a:sy n="85" d="100"/>
        </p:scale>
        <p:origin x="54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188595" cy="574719"/>
          </a:xfrm>
          <a:prstGeom prst="rect">
            <a:avLst/>
          </a:prstGeom>
        </p:spPr>
        <p:txBody>
          <a:bodyPr vert="horz" lIns="91440" tIns="45720" rIns="91440" bIns="45720" rtlCol="0"/>
          <a:lstStyle>
            <a:lvl1pPr algn="l">
              <a:defRPr sz="1290"/>
            </a:lvl1pPr>
          </a:lstStyle>
          <a:p>
            <a:endParaRPr lang="zh-CN" altLang="en-US"/>
          </a:p>
        </p:txBody>
      </p:sp>
      <p:sp>
        <p:nvSpPr>
          <p:cNvPr id="3" name="日期占位符 2"/>
          <p:cNvSpPr>
            <a:spLocks noGrp="1"/>
          </p:cNvSpPr>
          <p:nvPr>
            <p:ph type="dt" sz="quarter" idx="1"/>
          </p:nvPr>
        </p:nvSpPr>
        <p:spPr>
          <a:xfrm>
            <a:off x="4167998" y="0"/>
            <a:ext cx="3188595" cy="574719"/>
          </a:xfrm>
          <a:prstGeom prst="rect">
            <a:avLst/>
          </a:prstGeom>
        </p:spPr>
        <p:txBody>
          <a:bodyPr vert="horz" lIns="91440" tIns="45720" rIns="91440" bIns="45720" rtlCol="0"/>
          <a:lstStyle>
            <a:lvl1pPr algn="r">
              <a:defRPr sz="1290"/>
            </a:lvl1pPr>
          </a:lstStyle>
          <a:p>
            <a:fld id="{0F9B84EA-7D68-4D60-9CB1-D50884785D1C}" type="datetimeFigureOut">
              <a:rPr lang="zh-CN" altLang="en-US" smtClean="0"/>
              <a:t>2024/6/8</a:t>
            </a:fld>
            <a:endParaRPr lang="zh-CN" altLang="en-US"/>
          </a:p>
        </p:txBody>
      </p:sp>
      <p:sp>
        <p:nvSpPr>
          <p:cNvPr id="4" name="页脚占位符 3"/>
          <p:cNvSpPr>
            <a:spLocks noGrp="1"/>
          </p:cNvSpPr>
          <p:nvPr>
            <p:ph type="ftr" sz="quarter" idx="2"/>
          </p:nvPr>
        </p:nvSpPr>
        <p:spPr>
          <a:xfrm>
            <a:off x="0" y="10879875"/>
            <a:ext cx="3188595" cy="574718"/>
          </a:xfrm>
          <a:prstGeom prst="rect">
            <a:avLst/>
          </a:prstGeom>
        </p:spPr>
        <p:txBody>
          <a:bodyPr vert="horz" lIns="91440" tIns="45720" rIns="91440" bIns="45720" rtlCol="0" anchor="b"/>
          <a:lstStyle>
            <a:lvl1pPr algn="l">
              <a:defRPr sz="1290"/>
            </a:lvl1pPr>
          </a:lstStyle>
          <a:p>
            <a:endParaRPr lang="zh-CN" altLang="en-US"/>
          </a:p>
        </p:txBody>
      </p:sp>
      <p:sp>
        <p:nvSpPr>
          <p:cNvPr id="5" name="灯片编号占位符 4"/>
          <p:cNvSpPr>
            <a:spLocks noGrp="1"/>
          </p:cNvSpPr>
          <p:nvPr>
            <p:ph type="sldNum" sz="quarter" idx="3"/>
          </p:nvPr>
        </p:nvSpPr>
        <p:spPr>
          <a:xfrm>
            <a:off x="4167998" y="10879875"/>
            <a:ext cx="3188595" cy="574718"/>
          </a:xfrm>
          <a:prstGeom prst="rect">
            <a:avLst/>
          </a:prstGeom>
        </p:spPr>
        <p:txBody>
          <a:bodyPr vert="horz" lIns="91440" tIns="45720" rIns="91440" bIns="45720" rtlCol="0" anchor="b"/>
          <a:lstStyle>
            <a:lvl1pPr algn="r">
              <a:defRPr sz="129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94A7F6C1-9603-45EE-A0D2-F3D33C7FD7D2}" type="datetimeFigureOut">
              <a:rPr lang="zh-CN" altLang="en-US" smtClean="0"/>
              <a:t>2024/6/8</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B611E28E-8D29-409A-8F38-39A934621C2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10</a:t>
            </a:fld>
            <a:endParaRPr lang="zh-CN" altLang="en-US"/>
          </a:p>
        </p:txBody>
      </p:sp>
    </p:spTree>
    <p:extLst>
      <p:ext uri="{BB962C8B-B14F-4D97-AF65-F5344CB8AC3E}">
        <p14:creationId xmlns:p14="http://schemas.microsoft.com/office/powerpoint/2010/main" val="3374331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11</a:t>
            </a:fld>
            <a:endParaRPr lang="zh-CN" altLang="en-US"/>
          </a:p>
        </p:txBody>
      </p:sp>
    </p:spTree>
    <p:extLst>
      <p:ext uri="{BB962C8B-B14F-4D97-AF65-F5344CB8AC3E}">
        <p14:creationId xmlns:p14="http://schemas.microsoft.com/office/powerpoint/2010/main" val="2400902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13</a:t>
            </a:fld>
            <a:endParaRPr lang="zh-CN" altLang="en-US"/>
          </a:p>
        </p:txBody>
      </p:sp>
    </p:spTree>
    <p:extLst>
      <p:ext uri="{BB962C8B-B14F-4D97-AF65-F5344CB8AC3E}">
        <p14:creationId xmlns:p14="http://schemas.microsoft.com/office/powerpoint/2010/main" val="3348949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15</a:t>
            </a:fld>
            <a:endParaRPr lang="zh-CN" altLang="en-US"/>
          </a:p>
        </p:txBody>
      </p:sp>
    </p:spTree>
    <p:extLst>
      <p:ext uri="{BB962C8B-B14F-4D97-AF65-F5344CB8AC3E}">
        <p14:creationId xmlns:p14="http://schemas.microsoft.com/office/powerpoint/2010/main" val="36302776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16</a:t>
            </a:fld>
            <a:endParaRPr lang="zh-CN" altLang="en-US"/>
          </a:p>
        </p:txBody>
      </p:sp>
    </p:spTree>
    <p:extLst>
      <p:ext uri="{BB962C8B-B14F-4D97-AF65-F5344CB8AC3E}">
        <p14:creationId xmlns:p14="http://schemas.microsoft.com/office/powerpoint/2010/main" val="24223531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17</a:t>
            </a:fld>
            <a:endParaRPr lang="zh-CN" altLang="en-US"/>
          </a:p>
        </p:txBody>
      </p:sp>
    </p:spTree>
    <p:extLst>
      <p:ext uri="{BB962C8B-B14F-4D97-AF65-F5344CB8AC3E}">
        <p14:creationId xmlns:p14="http://schemas.microsoft.com/office/powerpoint/2010/main" val="38636770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18</a:t>
            </a:fld>
            <a:endParaRPr lang="zh-CN" altLang="en-US"/>
          </a:p>
        </p:txBody>
      </p:sp>
    </p:spTree>
    <p:extLst>
      <p:ext uri="{BB962C8B-B14F-4D97-AF65-F5344CB8AC3E}">
        <p14:creationId xmlns:p14="http://schemas.microsoft.com/office/powerpoint/2010/main" val="40660716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20</a:t>
            </a:fld>
            <a:endParaRPr lang="zh-CN" altLang="en-US"/>
          </a:p>
        </p:txBody>
      </p:sp>
    </p:spTree>
    <p:extLst>
      <p:ext uri="{BB962C8B-B14F-4D97-AF65-F5344CB8AC3E}">
        <p14:creationId xmlns:p14="http://schemas.microsoft.com/office/powerpoint/2010/main" val="4612948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21</a:t>
            </a:fld>
            <a:endParaRPr lang="zh-CN" altLang="en-US"/>
          </a:p>
        </p:txBody>
      </p:sp>
    </p:spTree>
    <p:extLst>
      <p:ext uri="{BB962C8B-B14F-4D97-AF65-F5344CB8AC3E}">
        <p14:creationId xmlns:p14="http://schemas.microsoft.com/office/powerpoint/2010/main" val="38689321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22</a:t>
            </a:fld>
            <a:endParaRPr lang="zh-CN" altLang="en-US"/>
          </a:p>
        </p:txBody>
      </p:sp>
    </p:spTree>
    <p:extLst>
      <p:ext uri="{BB962C8B-B14F-4D97-AF65-F5344CB8AC3E}">
        <p14:creationId xmlns:p14="http://schemas.microsoft.com/office/powerpoint/2010/main" val="38053080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23</a:t>
            </a:fld>
            <a:endParaRPr lang="zh-CN" altLang="en-US"/>
          </a:p>
        </p:txBody>
      </p:sp>
    </p:spTree>
    <p:extLst>
      <p:ext uri="{BB962C8B-B14F-4D97-AF65-F5344CB8AC3E}">
        <p14:creationId xmlns:p14="http://schemas.microsoft.com/office/powerpoint/2010/main" val="3738608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6</a:t>
            </a:fld>
            <a:endParaRPr lang="zh-CN" altLang="en-US"/>
          </a:p>
        </p:txBody>
      </p:sp>
    </p:spTree>
    <p:extLst>
      <p:ext uri="{BB962C8B-B14F-4D97-AF65-F5344CB8AC3E}">
        <p14:creationId xmlns:p14="http://schemas.microsoft.com/office/powerpoint/2010/main" val="1629052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9</a:t>
            </a:fld>
            <a:endParaRPr lang="zh-CN" altLang="en-US"/>
          </a:p>
        </p:txBody>
      </p:sp>
    </p:spTree>
    <p:extLst>
      <p:ext uri="{BB962C8B-B14F-4D97-AF65-F5344CB8AC3E}">
        <p14:creationId xmlns:p14="http://schemas.microsoft.com/office/powerpoint/2010/main" val="3114564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transition spd="med" advClick="0" advTm="0">
    <p:pull/>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图片 8" descr="e48e1d0cbffed09322e60ec6a930eaf3"/>
          <p:cNvPicPr>
            <a:picLocks noChangeAspect="1"/>
          </p:cNvPicPr>
          <p:nvPr userDrawn="1"/>
        </p:nvPicPr>
        <p:blipFill>
          <a:blip r:embed="rId3"/>
          <a:srcRect l="2081" r="13876"/>
          <a:stretch>
            <a:fillRect/>
          </a:stretch>
        </p:blipFill>
        <p:spPr>
          <a:xfrm>
            <a:off x="-60325" y="-5080"/>
            <a:ext cx="12313285" cy="6868160"/>
          </a:xfrm>
          <a:prstGeom prst="rect">
            <a:avLst/>
          </a:prstGeom>
        </p:spPr>
      </p:pic>
      <p:sp>
        <p:nvSpPr>
          <p:cNvPr id="10" name="矩形 9"/>
          <p:cNvSpPr/>
          <p:nvPr userDrawn="1"/>
        </p:nvSpPr>
        <p:spPr>
          <a:xfrm>
            <a:off x="-60325" y="-5080"/>
            <a:ext cx="12313285" cy="686943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Lst>
  <p:transition spd="med" advClick="0" advTm="0">
    <p:pull/>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7.jpg"/><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0.jpg"/><Relationship Id="rId4" Type="http://schemas.openxmlformats.org/officeDocument/2006/relationships/image" Target="../media/image19.jpg"/></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3.jpg"/><Relationship Id="rId4" Type="http://schemas.openxmlformats.org/officeDocument/2006/relationships/image" Target="../media/image22.jpg"/></Relationships>
</file>

<file path=ppt/slides/_rels/slide1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6.jpg"/><Relationship Id="rId4" Type="http://schemas.openxmlformats.org/officeDocument/2006/relationships/image" Target="../media/image25.jpg"/></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7393e6d2fc74159836bb16d23f5ad70b"/>
          <p:cNvPicPr>
            <a:picLocks noChangeAspect="1"/>
          </p:cNvPicPr>
          <p:nvPr/>
        </p:nvPicPr>
        <p:blipFill>
          <a:blip r:embed="rId3"/>
          <a:stretch>
            <a:fillRect/>
          </a:stretch>
        </p:blipFill>
        <p:spPr>
          <a:xfrm>
            <a:off x="-8890" y="-2540"/>
            <a:ext cx="6817360" cy="6863715"/>
          </a:xfrm>
          <a:prstGeom prst="rect">
            <a:avLst/>
          </a:prstGeom>
        </p:spPr>
      </p:pic>
      <p:sp>
        <p:nvSpPr>
          <p:cNvPr id="6" name="矩形 5">
            <a:extLst>
              <a:ext uri="{FF2B5EF4-FFF2-40B4-BE49-F238E27FC236}">
                <a16:creationId xmlns:a16="http://schemas.microsoft.com/office/drawing/2014/main" id="{A64ED880-09FD-4226-9FB6-172AFEC3A948}"/>
              </a:ext>
            </a:extLst>
          </p:cNvPr>
          <p:cNvSpPr/>
          <p:nvPr/>
        </p:nvSpPr>
        <p:spPr>
          <a:xfrm>
            <a:off x="-103388" y="26896"/>
            <a:ext cx="12200890" cy="6857999"/>
          </a:xfrm>
          <a:prstGeom prst="rect">
            <a:avLst/>
          </a:prstGeom>
          <a:solidFill>
            <a:schemeClr val="dk1">
              <a:alpha val="38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3" name="Rectangle 2">
            <a:extLst>
              <a:ext uri="{FF2B5EF4-FFF2-40B4-BE49-F238E27FC236}">
                <a16:creationId xmlns:a16="http://schemas.microsoft.com/office/drawing/2014/main" id="{A32C90D7-321D-B675-E2AF-72CA61AC2260}"/>
              </a:ext>
            </a:extLst>
          </p:cNvPr>
          <p:cNvSpPr/>
          <p:nvPr/>
        </p:nvSpPr>
        <p:spPr>
          <a:xfrm>
            <a:off x="4598669" y="357709"/>
            <a:ext cx="6947871" cy="3174386"/>
          </a:xfrm>
          <a:prstGeom prst="rect">
            <a:avLst/>
          </a:prstGeom>
          <a:solidFill>
            <a:schemeClr val="tx1">
              <a:lumMod val="95000"/>
              <a:lumOff val="5000"/>
            </a:schemeClr>
          </a:solidFill>
          <a:ln>
            <a:solidFill>
              <a:srgbClr val="6AE7FF"/>
            </a:solidFill>
          </a:ln>
          <a:effectLst>
            <a:glow rad="2286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i="0" dirty="0">
                <a:solidFill>
                  <a:srgbClr val="00B0F0"/>
                </a:solidFill>
                <a:effectLst/>
                <a:latin typeface="Times New Roman" panose="02020603050405020304" pitchFamily="18" charset="0"/>
                <a:cs typeface="Times New Roman" panose="02020603050405020304" pitchFamily="18" charset="0"/>
              </a:rPr>
              <a:t>Comprehensive Explainable AI for Melanoma Detection: Integrating Grad-CAM and Meta Learner</a:t>
            </a:r>
            <a:endParaRPr lang="en-IN" sz="3200" b="1" dirty="0">
              <a:solidFill>
                <a:srgbClr val="00B0F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31F0CF9-9889-763C-58BF-E988B9A72474}"/>
              </a:ext>
            </a:extLst>
          </p:cNvPr>
          <p:cNvSpPr txBox="1"/>
          <p:nvPr/>
        </p:nvSpPr>
        <p:spPr>
          <a:xfrm>
            <a:off x="8265459" y="4263432"/>
            <a:ext cx="3110753" cy="646331"/>
          </a:xfrm>
          <a:prstGeom prst="rect">
            <a:avLst/>
          </a:prstGeom>
          <a:noFill/>
          <a:effectLst>
            <a:glow rad="228600">
              <a:schemeClr val="accent1">
                <a:satMod val="175000"/>
                <a:alpha val="40000"/>
              </a:schemeClr>
            </a:glow>
          </a:effectLst>
        </p:spPr>
        <p:txBody>
          <a:bodyPr wrap="square" rtlCol="0">
            <a:spAutoFit/>
          </a:bodyPr>
          <a:lstStyle/>
          <a:p>
            <a:r>
              <a:rPr lang="en-IN" dirty="0">
                <a:solidFill>
                  <a:srgbClr val="00B0F0"/>
                </a:solidFill>
                <a:highlight>
                  <a:srgbClr val="000000"/>
                </a:highlight>
                <a:latin typeface="Yeseva One" panose="00000500000000000000"/>
              </a:rPr>
              <a:t>PRESENTED BY :</a:t>
            </a:r>
          </a:p>
          <a:p>
            <a:r>
              <a:rPr lang="en-IN" dirty="0">
                <a:solidFill>
                  <a:srgbClr val="00B0F0"/>
                </a:solidFill>
                <a:highlight>
                  <a:srgbClr val="000000"/>
                </a:highlight>
                <a:latin typeface="Yeseva One" panose="00000500000000000000"/>
              </a:rPr>
              <a:t>RITWIK DUBEY - 22070243038</a:t>
            </a: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upRigh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文本框 263"/>
          <p:cNvSpPr txBox="1"/>
          <p:nvPr/>
        </p:nvSpPr>
        <p:spPr>
          <a:xfrm>
            <a:off x="116543" y="207073"/>
            <a:ext cx="11824443" cy="400110"/>
          </a:xfrm>
          <a:prstGeom prst="rect">
            <a:avLst/>
          </a:prstGeom>
          <a:noFill/>
        </p:spPr>
        <p:txBody>
          <a:bodyPr wrap="square" rtlCol="0">
            <a:spAutoFit/>
          </a:bodyPr>
          <a:lstStyle/>
          <a:p>
            <a:pPr algn="ctr"/>
            <a:r>
              <a:rPr lang="en-US" altLang="zh-CN" sz="2000" b="1" u="sng" dirty="0">
                <a:solidFill>
                  <a:srgbClr val="10FBFE"/>
                </a:solidFill>
                <a:latin typeface="Yeseva One" panose="00000500000000000000" pitchFamily="2" charset="0"/>
                <a:ea typeface="微软雅黑" panose="020B0503020204020204" charset="-122"/>
                <a:sym typeface="+mn-ea"/>
              </a:rPr>
              <a:t>Model 4 - Image Model with Grad-CAM and LIME Compatibility (Best Model) </a:t>
            </a:r>
            <a:r>
              <a:rPr lang="en-IN" altLang="zh-CN" sz="2000" b="1" dirty="0">
                <a:solidFill>
                  <a:srgbClr val="10FBFE"/>
                </a:solidFill>
                <a:latin typeface="Yeseva One" panose="00000500000000000000" pitchFamily="2" charset="0"/>
                <a:ea typeface="微软雅黑" panose="020B0503020204020204" charset="-122"/>
                <a:sym typeface="+mn-ea"/>
              </a:rPr>
              <a:t>:</a:t>
            </a:r>
            <a:endParaRPr lang="zh-CN" altLang="en-US" sz="2000" b="1" dirty="0">
              <a:solidFill>
                <a:srgbClr val="10FBFE"/>
              </a:solidFill>
              <a:latin typeface="Yeseva One" panose="00000500000000000000" pitchFamily="2" charset="0"/>
              <a:ea typeface="微软雅黑" panose="020B0503020204020204" charset="-122"/>
              <a:sym typeface="+mn-ea"/>
            </a:endParaRPr>
          </a:p>
        </p:txBody>
      </p:sp>
      <p:sp>
        <p:nvSpPr>
          <p:cNvPr id="2" name="Rectangle 1">
            <a:extLst>
              <a:ext uri="{FF2B5EF4-FFF2-40B4-BE49-F238E27FC236}">
                <a16:creationId xmlns:a16="http://schemas.microsoft.com/office/drawing/2014/main" id="{F2FDEBFB-6470-1EF9-5E1B-C446337EB1A5}"/>
              </a:ext>
            </a:extLst>
          </p:cNvPr>
          <p:cNvSpPr/>
          <p:nvPr/>
        </p:nvSpPr>
        <p:spPr>
          <a:xfrm>
            <a:off x="116543" y="833718"/>
            <a:ext cx="3953434" cy="5513294"/>
          </a:xfrm>
          <a:prstGeom prst="rect">
            <a:avLst/>
          </a:prstGeom>
          <a:ln>
            <a:solidFill>
              <a:srgbClr val="FFFF00"/>
            </a:solidFill>
          </a:ln>
        </p:spPr>
        <p:style>
          <a:lnRef idx="2">
            <a:schemeClr val="dk1">
              <a:shade val="15000"/>
            </a:schemeClr>
          </a:lnRef>
          <a:fillRef idx="1">
            <a:schemeClr val="dk1"/>
          </a:fillRef>
          <a:effectRef idx="0">
            <a:schemeClr val="dk1"/>
          </a:effectRef>
          <a:fontRef idx="minor">
            <a:schemeClr val="lt1"/>
          </a:fontRef>
        </p:style>
        <p:txBody>
          <a:bodyPr rtlCol="0" anchor="t"/>
          <a:lstStyle/>
          <a:p>
            <a:endParaRPr lang="en-IN" sz="1200" b="1" u="sng" dirty="0">
              <a:solidFill>
                <a:srgbClr val="6AE7FF"/>
              </a:solidFill>
              <a:highlight>
                <a:srgbClr val="000000"/>
              </a:highlight>
              <a:latin typeface="Yeseva One" panose="00000500000000000000"/>
            </a:endParaRPr>
          </a:p>
          <a:p>
            <a:r>
              <a:rPr lang="en-US" sz="1400" b="1" u="sng" dirty="0">
                <a:solidFill>
                  <a:srgbClr val="FFFF00"/>
                </a:solidFill>
                <a:latin typeface="Yeseva One" panose="00000500000000000000"/>
              </a:rPr>
              <a:t>Compilation and Training:</a:t>
            </a:r>
          </a:p>
          <a:p>
            <a:endParaRPr lang="en-US" sz="1400" b="1" u="sng" dirty="0">
              <a:solidFill>
                <a:srgbClr val="FFFF00"/>
              </a:solidFill>
              <a:latin typeface="Yeseva One" panose="00000500000000000000"/>
            </a:endParaRPr>
          </a:p>
          <a:p>
            <a:pPr marL="171450" indent="-171450">
              <a:lnSpc>
                <a:spcPct val="150000"/>
              </a:lnSpc>
              <a:buFont typeface="Wingdings" panose="05000000000000000000" pitchFamily="2" charset="2"/>
              <a:buChar char="Ø"/>
            </a:pPr>
            <a:r>
              <a:rPr lang="en-US" sz="1200" b="1" dirty="0">
                <a:solidFill>
                  <a:srgbClr val="6AE7FF"/>
                </a:solidFill>
                <a:highlight>
                  <a:srgbClr val="800000"/>
                </a:highlight>
                <a:latin typeface="Yeseva One" panose="00000500000000000000"/>
              </a:rPr>
              <a:t>Optimization:</a:t>
            </a:r>
          </a:p>
          <a:p>
            <a:pPr marL="628650" lvl="1" indent="-171450">
              <a:lnSpc>
                <a:spcPct val="150000"/>
              </a:lnSpc>
              <a:buFont typeface="Wingdings" panose="05000000000000000000" pitchFamily="2" charset="2"/>
              <a:buChar char="ü"/>
            </a:pPr>
            <a:r>
              <a:rPr lang="en-US" sz="1200" b="1" dirty="0">
                <a:solidFill>
                  <a:srgbClr val="6AE7FF"/>
                </a:solidFill>
                <a:highlight>
                  <a:srgbClr val="000000"/>
                </a:highlight>
                <a:latin typeface="Yeseva One" panose="00000500000000000000"/>
              </a:rPr>
              <a:t>Adam optimizer with a learning rate of 0.001.</a:t>
            </a:r>
          </a:p>
          <a:p>
            <a:pPr marL="628650" lvl="1" indent="-171450">
              <a:lnSpc>
                <a:spcPct val="150000"/>
              </a:lnSpc>
              <a:buFont typeface="Wingdings" panose="05000000000000000000" pitchFamily="2" charset="2"/>
              <a:buChar char="ü"/>
            </a:pPr>
            <a:r>
              <a:rPr lang="en-US" sz="1200" b="1" dirty="0">
                <a:solidFill>
                  <a:srgbClr val="6AE7FF"/>
                </a:solidFill>
                <a:highlight>
                  <a:srgbClr val="000000"/>
                </a:highlight>
                <a:latin typeface="Yeseva One" panose="00000500000000000000"/>
              </a:rPr>
              <a:t>Binary cross-entropy loss function.</a:t>
            </a:r>
          </a:p>
          <a:p>
            <a:pPr marL="628650" lvl="1" indent="-171450">
              <a:lnSpc>
                <a:spcPct val="150000"/>
              </a:lnSpc>
              <a:buFont typeface="Wingdings" panose="05000000000000000000" pitchFamily="2" charset="2"/>
              <a:buChar char="ü"/>
            </a:pPr>
            <a:r>
              <a:rPr lang="en-US" sz="1200" b="1" dirty="0">
                <a:solidFill>
                  <a:srgbClr val="6AE7FF"/>
                </a:solidFill>
                <a:highlight>
                  <a:srgbClr val="000000"/>
                </a:highlight>
                <a:latin typeface="Yeseva One" panose="00000500000000000000"/>
              </a:rPr>
              <a:t>Accuracy as a tracked metric.</a:t>
            </a:r>
          </a:p>
          <a:p>
            <a:pPr lvl="1">
              <a:lnSpc>
                <a:spcPct val="150000"/>
              </a:lnSpc>
            </a:pPr>
            <a:endParaRPr lang="en-US" sz="1200" b="1" dirty="0">
              <a:solidFill>
                <a:srgbClr val="6AE7FF"/>
              </a:solidFill>
              <a:highlight>
                <a:srgbClr val="000000"/>
              </a:highlight>
              <a:latin typeface="Yeseva One" panose="00000500000000000000"/>
            </a:endParaRPr>
          </a:p>
          <a:p>
            <a:pPr marL="171450" indent="-171450">
              <a:lnSpc>
                <a:spcPct val="150000"/>
              </a:lnSpc>
              <a:buFont typeface="Wingdings" panose="05000000000000000000" pitchFamily="2" charset="2"/>
              <a:buChar char="Ø"/>
            </a:pPr>
            <a:r>
              <a:rPr lang="en-US" sz="1200" b="1" dirty="0">
                <a:solidFill>
                  <a:srgbClr val="6AE7FF"/>
                </a:solidFill>
                <a:highlight>
                  <a:srgbClr val="800000"/>
                </a:highlight>
                <a:latin typeface="Yeseva One" panose="00000500000000000000"/>
              </a:rPr>
              <a:t>Callbacks:</a:t>
            </a:r>
          </a:p>
          <a:p>
            <a:pPr marL="628650" lvl="1" indent="-171450">
              <a:lnSpc>
                <a:spcPct val="150000"/>
              </a:lnSpc>
              <a:buFont typeface="Wingdings" panose="05000000000000000000" pitchFamily="2" charset="2"/>
              <a:buChar char="ü"/>
            </a:pPr>
            <a:r>
              <a:rPr lang="en-US" sz="1200" b="1" dirty="0">
                <a:solidFill>
                  <a:srgbClr val="6AE7FF"/>
                </a:solidFill>
                <a:highlight>
                  <a:srgbClr val="000000"/>
                </a:highlight>
                <a:latin typeface="Yeseva One" panose="00000500000000000000"/>
              </a:rPr>
              <a:t>Early Stopping: Monitors validation loss and stops training if no improvement for three epochs, restoring the best weights.</a:t>
            </a:r>
          </a:p>
          <a:p>
            <a:pPr marL="628650" lvl="1" indent="-171450">
              <a:lnSpc>
                <a:spcPct val="150000"/>
              </a:lnSpc>
              <a:buFont typeface="Wingdings" panose="05000000000000000000" pitchFamily="2" charset="2"/>
              <a:buChar char="ü"/>
            </a:pPr>
            <a:r>
              <a:rPr lang="en-US" sz="1200" b="1" dirty="0">
                <a:solidFill>
                  <a:srgbClr val="6AE7FF"/>
                </a:solidFill>
                <a:highlight>
                  <a:srgbClr val="000000"/>
                </a:highlight>
                <a:latin typeface="Yeseva One" panose="00000500000000000000"/>
              </a:rPr>
              <a:t>Model Checkpoint: Saves the best model based on validation loss.</a:t>
            </a:r>
          </a:p>
          <a:p>
            <a:pPr marL="628650" lvl="1" indent="-171450">
              <a:lnSpc>
                <a:spcPct val="150000"/>
              </a:lnSpc>
              <a:buFont typeface="Wingdings" panose="05000000000000000000" pitchFamily="2" charset="2"/>
              <a:buChar char="ü"/>
            </a:pPr>
            <a:r>
              <a:rPr lang="en-US" sz="1200" b="1" dirty="0">
                <a:solidFill>
                  <a:srgbClr val="6AE7FF"/>
                </a:solidFill>
                <a:highlight>
                  <a:srgbClr val="000000"/>
                </a:highlight>
                <a:latin typeface="Yeseva One" panose="00000500000000000000"/>
              </a:rPr>
              <a:t>ReduceLROnPlateau: Reduces the learning rate if validation loss plateaus, helping escape local minima.</a:t>
            </a:r>
          </a:p>
          <a:p>
            <a:pPr marL="742950" lvl="1" indent="-285750">
              <a:lnSpc>
                <a:spcPct val="150000"/>
              </a:lnSpc>
              <a:buFont typeface="Arial" panose="020B0604020202020204" pitchFamily="34" charset="0"/>
              <a:buChar char="•"/>
            </a:pPr>
            <a:endParaRPr lang="en-US" sz="1200" b="1" dirty="0">
              <a:solidFill>
                <a:srgbClr val="6AE7FF"/>
              </a:solidFill>
              <a:highlight>
                <a:srgbClr val="000000"/>
              </a:highlight>
              <a:latin typeface="Yeseva One" panose="00000500000000000000"/>
            </a:endParaRPr>
          </a:p>
          <a:p>
            <a:pPr>
              <a:lnSpc>
                <a:spcPct val="150000"/>
              </a:lnSpc>
            </a:pPr>
            <a:r>
              <a:rPr lang="en-US" sz="1200" b="1" dirty="0">
                <a:solidFill>
                  <a:srgbClr val="6AE7FF"/>
                </a:solidFill>
                <a:highlight>
                  <a:srgbClr val="000000"/>
                </a:highlight>
                <a:latin typeface="Yeseva One" panose="00000500000000000000"/>
              </a:rPr>
              <a:t>The model is trained for 10 epochs with these callbacks, improving generalization and reducing overfitting.</a:t>
            </a:r>
          </a:p>
          <a:p>
            <a:endParaRPr lang="en-IN" sz="1200" b="1" dirty="0">
              <a:solidFill>
                <a:srgbClr val="6AE7FF"/>
              </a:solidFill>
              <a:highlight>
                <a:srgbClr val="000000"/>
              </a:highlight>
              <a:latin typeface="Yeseva One" panose="00000500000000000000"/>
            </a:endParaRPr>
          </a:p>
        </p:txBody>
      </p:sp>
      <p:sp>
        <p:nvSpPr>
          <p:cNvPr id="5" name="Rectangle 4">
            <a:extLst>
              <a:ext uri="{FF2B5EF4-FFF2-40B4-BE49-F238E27FC236}">
                <a16:creationId xmlns:a16="http://schemas.microsoft.com/office/drawing/2014/main" id="{16BEA3E2-2AC6-B59C-A9FC-DC97E057C349}"/>
              </a:ext>
            </a:extLst>
          </p:cNvPr>
          <p:cNvSpPr/>
          <p:nvPr/>
        </p:nvSpPr>
        <p:spPr>
          <a:xfrm>
            <a:off x="4164105" y="833718"/>
            <a:ext cx="3729318" cy="5513294"/>
          </a:xfrm>
          <a:prstGeom prst="rect">
            <a:avLst/>
          </a:prstGeom>
          <a:ln>
            <a:solidFill>
              <a:srgbClr val="FFFF00"/>
            </a:solidFill>
          </a:ln>
        </p:spPr>
        <p:style>
          <a:lnRef idx="2">
            <a:schemeClr val="dk1">
              <a:shade val="15000"/>
            </a:schemeClr>
          </a:lnRef>
          <a:fillRef idx="1">
            <a:schemeClr val="dk1"/>
          </a:fillRef>
          <a:effectRef idx="0">
            <a:schemeClr val="dk1"/>
          </a:effectRef>
          <a:fontRef idx="minor">
            <a:schemeClr val="lt1"/>
          </a:fontRef>
        </p:style>
        <p:txBody>
          <a:bodyPr rtlCol="0" anchor="t"/>
          <a:lstStyle/>
          <a:p>
            <a:pPr>
              <a:lnSpc>
                <a:spcPct val="150000"/>
              </a:lnSpc>
            </a:pPr>
            <a:r>
              <a:rPr lang="en-US" sz="1400" b="1" u="sng" dirty="0">
                <a:solidFill>
                  <a:srgbClr val="FFFF00"/>
                </a:solidFill>
                <a:latin typeface="Yeseva One" panose="00000500000000000000"/>
              </a:rPr>
              <a:t>Improvements and Compatibility:</a:t>
            </a:r>
          </a:p>
          <a:p>
            <a:pPr>
              <a:lnSpc>
                <a:spcPct val="150000"/>
              </a:lnSpc>
            </a:pPr>
            <a:endParaRPr lang="en-US" sz="1200" b="1" dirty="0">
              <a:solidFill>
                <a:srgbClr val="6AE7FF"/>
              </a:solidFill>
              <a:latin typeface="Yeseva One" panose="00000500000000000000"/>
            </a:endParaRPr>
          </a:p>
          <a:p>
            <a:r>
              <a:rPr lang="en-US" sz="1200" b="1" dirty="0">
                <a:solidFill>
                  <a:srgbClr val="6AE7FF"/>
                </a:solidFill>
                <a:highlight>
                  <a:srgbClr val="800000"/>
                </a:highlight>
                <a:latin typeface="Yeseva One" panose="00000500000000000000"/>
              </a:rPr>
              <a:t>Model Architecture: </a:t>
            </a:r>
            <a:r>
              <a:rPr lang="en-US" sz="1200" b="1" dirty="0">
                <a:solidFill>
                  <a:srgbClr val="6AE7FF"/>
                </a:solidFill>
                <a:latin typeface="Yeseva One" panose="00000500000000000000"/>
              </a:rPr>
              <a:t>Additional convolutional layers and global average pooling enhance feature extraction and reduce parameters before the dense layers.</a:t>
            </a:r>
          </a:p>
          <a:p>
            <a:pPr>
              <a:buFont typeface="Arial" panose="020B0604020202020204" pitchFamily="34" charset="0"/>
              <a:buChar char="•"/>
            </a:pPr>
            <a:endParaRPr lang="en-US" sz="1200" b="1" dirty="0">
              <a:solidFill>
                <a:srgbClr val="6AE7FF"/>
              </a:solidFill>
              <a:latin typeface="Yeseva One" panose="00000500000000000000"/>
            </a:endParaRPr>
          </a:p>
          <a:p>
            <a:pPr>
              <a:lnSpc>
                <a:spcPct val="150000"/>
              </a:lnSpc>
            </a:pPr>
            <a:r>
              <a:rPr lang="en-US" sz="1200" b="1" dirty="0">
                <a:solidFill>
                  <a:srgbClr val="6AE7FF"/>
                </a:solidFill>
                <a:highlight>
                  <a:srgbClr val="800000"/>
                </a:highlight>
                <a:latin typeface="Yeseva One" panose="00000500000000000000"/>
              </a:rPr>
              <a:t>Dropout Layer: </a:t>
            </a:r>
            <a:r>
              <a:rPr lang="en-US" sz="1200" b="1" dirty="0">
                <a:solidFill>
                  <a:srgbClr val="6AE7FF"/>
                </a:solidFill>
                <a:latin typeface="Yeseva One" panose="00000500000000000000"/>
              </a:rPr>
              <a:t>Added to reduce overfitting, increasing model robustness.</a:t>
            </a:r>
          </a:p>
          <a:p>
            <a:pPr>
              <a:lnSpc>
                <a:spcPct val="150000"/>
              </a:lnSpc>
            </a:pPr>
            <a:r>
              <a:rPr lang="en-US" sz="1200" b="1" dirty="0">
                <a:solidFill>
                  <a:srgbClr val="6AE7FF"/>
                </a:solidFill>
                <a:highlight>
                  <a:srgbClr val="800000"/>
                </a:highlight>
                <a:latin typeface="Yeseva One" panose="00000500000000000000"/>
              </a:rPr>
              <a:t>Custom Data Generators: </a:t>
            </a:r>
            <a:r>
              <a:rPr lang="en-US" sz="1200" b="1" dirty="0">
                <a:solidFill>
                  <a:srgbClr val="6AE7FF"/>
                </a:solidFill>
                <a:latin typeface="Yeseva One" panose="00000500000000000000"/>
              </a:rPr>
              <a:t>Ensures images are processed correctly, maintaining consistency in input shape and preprocessing.</a:t>
            </a:r>
          </a:p>
          <a:p>
            <a:pPr>
              <a:lnSpc>
                <a:spcPct val="150000"/>
              </a:lnSpc>
            </a:pPr>
            <a:endParaRPr lang="en-US" sz="1200" b="1" dirty="0">
              <a:solidFill>
                <a:srgbClr val="6AE7FF"/>
              </a:solidFill>
              <a:latin typeface="Yeseva One" panose="00000500000000000000"/>
            </a:endParaRPr>
          </a:p>
          <a:p>
            <a:pPr>
              <a:lnSpc>
                <a:spcPct val="150000"/>
              </a:lnSpc>
            </a:pPr>
            <a:r>
              <a:rPr lang="en-US" sz="1200" b="1" u="sng" dirty="0">
                <a:solidFill>
                  <a:srgbClr val="FFFF00"/>
                </a:solidFill>
                <a:latin typeface="Yeseva One" panose="00000500000000000000"/>
              </a:rPr>
              <a:t>Grad-CAM and LIME Compatibility:</a:t>
            </a:r>
          </a:p>
          <a:p>
            <a:pPr>
              <a:lnSpc>
                <a:spcPct val="150000"/>
              </a:lnSpc>
            </a:pPr>
            <a:r>
              <a:rPr lang="en-US" sz="1200" b="1" dirty="0">
                <a:solidFill>
                  <a:srgbClr val="6AE7FF"/>
                </a:solidFill>
                <a:highlight>
                  <a:srgbClr val="800000"/>
                </a:highlight>
                <a:latin typeface="Yeseva One" panose="00000500000000000000"/>
              </a:rPr>
              <a:t>Simplified Architecture:</a:t>
            </a:r>
          </a:p>
          <a:p>
            <a:pPr marL="171450" indent="-171450">
              <a:lnSpc>
                <a:spcPct val="150000"/>
              </a:lnSpc>
              <a:buFont typeface="Wingdings" panose="05000000000000000000" pitchFamily="2" charset="2"/>
              <a:buChar char="Ø"/>
            </a:pPr>
            <a:r>
              <a:rPr lang="en-US" sz="1200" b="1" dirty="0">
                <a:solidFill>
                  <a:srgbClr val="6AE7FF"/>
                </a:solidFill>
                <a:latin typeface="Yeseva One" panose="00000500000000000000"/>
              </a:rPr>
              <a:t>Global average pooling and distinct convolutional layers improve compatibility with Grad-CAM and LIME.</a:t>
            </a:r>
          </a:p>
          <a:p>
            <a:pPr>
              <a:lnSpc>
                <a:spcPct val="150000"/>
              </a:lnSpc>
            </a:pPr>
            <a:r>
              <a:rPr lang="en-US" sz="1200" b="1" dirty="0">
                <a:solidFill>
                  <a:srgbClr val="6AE7FF"/>
                </a:solidFill>
                <a:highlight>
                  <a:srgbClr val="800000"/>
                </a:highlight>
                <a:latin typeface="Yeseva One" panose="00000500000000000000"/>
              </a:rPr>
              <a:t>Interpretability:</a:t>
            </a:r>
          </a:p>
          <a:p>
            <a:pPr marL="171450" indent="-171450">
              <a:lnSpc>
                <a:spcPct val="150000"/>
              </a:lnSpc>
              <a:buFont typeface="Wingdings" panose="05000000000000000000" pitchFamily="2" charset="2"/>
              <a:buChar char="Ø"/>
            </a:pPr>
            <a:r>
              <a:rPr lang="en-US" sz="1200" b="1" dirty="0">
                <a:solidFill>
                  <a:srgbClr val="6AE7FF"/>
                </a:solidFill>
                <a:latin typeface="Yeseva One" panose="00000500000000000000"/>
              </a:rPr>
              <a:t>These methods visualize regions of the image most influential in the model’s decision-making process.</a:t>
            </a:r>
          </a:p>
          <a:p>
            <a:pPr>
              <a:lnSpc>
                <a:spcPct val="150000"/>
              </a:lnSpc>
            </a:pPr>
            <a:endParaRPr lang="en-US" sz="1200" b="1" dirty="0">
              <a:solidFill>
                <a:srgbClr val="6AE7FF"/>
              </a:solidFill>
              <a:latin typeface="Yeseva One" panose="00000500000000000000"/>
            </a:endParaRPr>
          </a:p>
        </p:txBody>
      </p:sp>
      <p:pic>
        <p:nvPicPr>
          <p:cNvPr id="3" name="Picture 2">
            <a:extLst>
              <a:ext uri="{FF2B5EF4-FFF2-40B4-BE49-F238E27FC236}">
                <a16:creationId xmlns:a16="http://schemas.microsoft.com/office/drawing/2014/main" id="{43A76E14-9F0C-04B9-D603-742A457EA3D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06118" y="781061"/>
            <a:ext cx="2802144" cy="5709386"/>
          </a:xfrm>
          <a:prstGeom prst="rect">
            <a:avLst/>
          </a:prstGeom>
          <a:ln w="127000" cap="sq">
            <a:solidFill>
              <a:srgbClr val="FFFF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4214939808"/>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64"/>
                                        </p:tgtEl>
                                        <p:attrNameLst>
                                          <p:attrName>style.visibility</p:attrName>
                                        </p:attrNameLst>
                                      </p:cBhvr>
                                      <p:to>
                                        <p:strVal val="visible"/>
                                      </p:to>
                                    </p:set>
                                    <p:animEffect transition="in" filter="wipe(left)">
                                      <p:cBhvr>
                                        <p:cTn id="7" dur="5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文本框 263"/>
          <p:cNvSpPr txBox="1"/>
          <p:nvPr/>
        </p:nvSpPr>
        <p:spPr>
          <a:xfrm>
            <a:off x="242050" y="458085"/>
            <a:ext cx="11698936" cy="461665"/>
          </a:xfrm>
          <a:prstGeom prst="rect">
            <a:avLst/>
          </a:prstGeom>
          <a:noFill/>
        </p:spPr>
        <p:txBody>
          <a:bodyPr wrap="square" rtlCol="0">
            <a:spAutoFit/>
          </a:bodyPr>
          <a:lstStyle/>
          <a:p>
            <a:pPr algn="ctr"/>
            <a:r>
              <a:rPr lang="en-IN" altLang="zh-CN" sz="2400" b="1" u="sng" dirty="0">
                <a:solidFill>
                  <a:srgbClr val="10FBFE"/>
                </a:solidFill>
                <a:latin typeface="Yeseva One" panose="00000500000000000000" pitchFamily="2" charset="0"/>
                <a:ea typeface="微软雅黑" panose="020B0503020204020204" charset="-122"/>
                <a:sym typeface="+mn-ea"/>
              </a:rPr>
              <a:t>Model 5 - Metadata Model using XGBoost</a:t>
            </a:r>
            <a:r>
              <a:rPr lang="en-IN" altLang="zh-CN" sz="2400" b="1" dirty="0">
                <a:solidFill>
                  <a:srgbClr val="10FBFE"/>
                </a:solidFill>
                <a:latin typeface="Yeseva One" panose="00000500000000000000" pitchFamily="2" charset="0"/>
                <a:ea typeface="微软雅黑" panose="020B0503020204020204" charset="-122"/>
                <a:sym typeface="+mn-ea"/>
              </a:rPr>
              <a:t>:</a:t>
            </a:r>
            <a:endParaRPr lang="zh-CN" altLang="en-US" sz="2400" b="1" dirty="0">
              <a:solidFill>
                <a:srgbClr val="10FBFE"/>
              </a:solidFill>
              <a:latin typeface="Yeseva One" panose="00000500000000000000" pitchFamily="2" charset="0"/>
              <a:ea typeface="微软雅黑" panose="020B0503020204020204" charset="-122"/>
              <a:sym typeface="+mn-ea"/>
            </a:endParaRPr>
          </a:p>
        </p:txBody>
      </p:sp>
      <p:sp>
        <p:nvSpPr>
          <p:cNvPr id="2" name="Rectangle 1">
            <a:extLst>
              <a:ext uri="{FF2B5EF4-FFF2-40B4-BE49-F238E27FC236}">
                <a16:creationId xmlns:a16="http://schemas.microsoft.com/office/drawing/2014/main" id="{2775FEA5-AD12-8B83-1F96-C30E1FE346F2}"/>
              </a:ext>
            </a:extLst>
          </p:cNvPr>
          <p:cNvSpPr/>
          <p:nvPr/>
        </p:nvSpPr>
        <p:spPr>
          <a:xfrm>
            <a:off x="439272" y="1174376"/>
            <a:ext cx="5217458" cy="5298142"/>
          </a:xfrm>
          <a:prstGeom prst="rect">
            <a:avLst/>
          </a:prstGeom>
          <a:ln>
            <a:solidFill>
              <a:srgbClr val="FFFF00"/>
            </a:solidFill>
          </a:ln>
        </p:spPr>
        <p:style>
          <a:lnRef idx="2">
            <a:schemeClr val="dk1">
              <a:shade val="15000"/>
            </a:schemeClr>
          </a:lnRef>
          <a:fillRef idx="1">
            <a:schemeClr val="dk1"/>
          </a:fillRef>
          <a:effectRef idx="0">
            <a:schemeClr val="dk1"/>
          </a:effectRef>
          <a:fontRef idx="minor">
            <a:schemeClr val="lt1"/>
          </a:fontRef>
        </p:style>
        <p:txBody>
          <a:bodyPr rtlCol="0" anchor="t"/>
          <a:lstStyle/>
          <a:p>
            <a:pPr>
              <a:lnSpc>
                <a:spcPct val="150000"/>
              </a:lnSpc>
            </a:pPr>
            <a:r>
              <a:rPr lang="en-IN" sz="1600" b="1" dirty="0">
                <a:solidFill>
                  <a:srgbClr val="6AE7FF"/>
                </a:solidFill>
                <a:highlight>
                  <a:srgbClr val="800000"/>
                </a:highlight>
                <a:latin typeface="Yeseva One" panose="00000500000000000000"/>
              </a:rPr>
              <a:t>Data Preparation:</a:t>
            </a:r>
          </a:p>
          <a:p>
            <a:pPr marL="285750" indent="-285750">
              <a:lnSpc>
                <a:spcPct val="150000"/>
              </a:lnSpc>
              <a:buFont typeface="Wingdings" panose="05000000000000000000" pitchFamily="2" charset="2"/>
              <a:buChar char="Ø"/>
            </a:pPr>
            <a:r>
              <a:rPr lang="en-IN" sz="1400" b="1" dirty="0">
                <a:solidFill>
                  <a:srgbClr val="6AE7FF"/>
                </a:solidFill>
                <a:highlight>
                  <a:srgbClr val="000000"/>
                </a:highlight>
                <a:latin typeface="Yeseva One" panose="00000500000000000000"/>
              </a:rPr>
              <a:t>Dropping irrelevant columns.</a:t>
            </a:r>
          </a:p>
          <a:p>
            <a:pPr marL="285750" indent="-285750">
              <a:lnSpc>
                <a:spcPct val="150000"/>
              </a:lnSpc>
              <a:buFont typeface="Wingdings" panose="05000000000000000000" pitchFamily="2" charset="2"/>
              <a:buChar char="Ø"/>
            </a:pPr>
            <a:r>
              <a:rPr lang="en-IN" sz="1400" b="1" dirty="0">
                <a:solidFill>
                  <a:srgbClr val="6AE7FF"/>
                </a:solidFill>
                <a:highlight>
                  <a:srgbClr val="000000"/>
                </a:highlight>
                <a:latin typeface="Yeseva One" panose="00000500000000000000"/>
              </a:rPr>
              <a:t>One-hot encoding for categorical variables.</a:t>
            </a:r>
          </a:p>
          <a:p>
            <a:pPr marL="285750" indent="-285750">
              <a:lnSpc>
                <a:spcPct val="150000"/>
              </a:lnSpc>
              <a:buFont typeface="Wingdings" panose="05000000000000000000" pitchFamily="2" charset="2"/>
              <a:buChar char="Ø"/>
            </a:pPr>
            <a:r>
              <a:rPr lang="en-IN" sz="1400" b="1" dirty="0">
                <a:solidFill>
                  <a:srgbClr val="6AE7FF"/>
                </a:solidFill>
                <a:highlight>
                  <a:srgbClr val="000000"/>
                </a:highlight>
                <a:latin typeface="Yeseva One" panose="00000500000000000000"/>
              </a:rPr>
              <a:t>Feature and target splitting.</a:t>
            </a:r>
          </a:p>
          <a:p>
            <a:pPr>
              <a:lnSpc>
                <a:spcPct val="150000"/>
              </a:lnSpc>
            </a:pPr>
            <a:endParaRPr lang="en-IN" sz="1600" b="1" dirty="0">
              <a:solidFill>
                <a:srgbClr val="6AE7FF"/>
              </a:solidFill>
              <a:highlight>
                <a:srgbClr val="800000"/>
              </a:highlight>
              <a:latin typeface="Yeseva One" panose="00000500000000000000"/>
            </a:endParaRPr>
          </a:p>
          <a:p>
            <a:pPr>
              <a:lnSpc>
                <a:spcPct val="150000"/>
              </a:lnSpc>
            </a:pPr>
            <a:r>
              <a:rPr lang="en-IN" sz="1600" b="1" dirty="0">
                <a:solidFill>
                  <a:srgbClr val="6AE7FF"/>
                </a:solidFill>
                <a:highlight>
                  <a:srgbClr val="800000"/>
                </a:highlight>
                <a:latin typeface="Yeseva One" panose="00000500000000000000"/>
              </a:rPr>
              <a:t>Hyperparameter Tuning with </a:t>
            </a:r>
            <a:r>
              <a:rPr lang="en-IN" sz="1600" b="1" dirty="0" err="1">
                <a:solidFill>
                  <a:srgbClr val="6AE7FF"/>
                </a:solidFill>
                <a:highlight>
                  <a:srgbClr val="800000"/>
                </a:highlight>
                <a:latin typeface="Yeseva One" panose="00000500000000000000"/>
              </a:rPr>
              <a:t>GridSearchCV</a:t>
            </a:r>
            <a:r>
              <a:rPr lang="en-IN" sz="1600" b="1" dirty="0">
                <a:solidFill>
                  <a:srgbClr val="6AE7FF"/>
                </a:solidFill>
                <a:highlight>
                  <a:srgbClr val="800000"/>
                </a:highlight>
                <a:latin typeface="Yeseva One" panose="00000500000000000000"/>
              </a:rPr>
              <a:t>:</a:t>
            </a:r>
          </a:p>
          <a:p>
            <a:pPr marL="285750" indent="-285750">
              <a:lnSpc>
                <a:spcPct val="150000"/>
              </a:lnSpc>
              <a:buFont typeface="Wingdings" panose="05000000000000000000" pitchFamily="2" charset="2"/>
              <a:buChar char="Ø"/>
            </a:pPr>
            <a:r>
              <a:rPr lang="en-IN" sz="1400" b="1" dirty="0">
                <a:solidFill>
                  <a:srgbClr val="6AE7FF"/>
                </a:solidFill>
                <a:highlight>
                  <a:srgbClr val="000000"/>
                </a:highlight>
                <a:latin typeface="Yeseva One" panose="00000500000000000000"/>
              </a:rPr>
              <a:t>Parameters: max_depth, min_child_weight, gamma, subsample, colsample_bytree, learning_rate.</a:t>
            </a:r>
          </a:p>
          <a:p>
            <a:pPr marL="285750" indent="-285750">
              <a:lnSpc>
                <a:spcPct val="150000"/>
              </a:lnSpc>
              <a:buFont typeface="Wingdings" panose="05000000000000000000" pitchFamily="2" charset="2"/>
              <a:buChar char="Ø"/>
            </a:pPr>
            <a:r>
              <a:rPr lang="en-IN" sz="1400" b="1" dirty="0">
                <a:solidFill>
                  <a:srgbClr val="6AE7FF"/>
                </a:solidFill>
                <a:highlight>
                  <a:srgbClr val="000000"/>
                </a:highlight>
                <a:latin typeface="Yeseva One" panose="00000500000000000000"/>
              </a:rPr>
              <a:t>5-fold cross-validation for accuracy optimization.</a:t>
            </a:r>
          </a:p>
          <a:p>
            <a:pPr>
              <a:lnSpc>
                <a:spcPct val="150000"/>
              </a:lnSpc>
            </a:pPr>
            <a:endParaRPr lang="en-IN" sz="1400" b="1" dirty="0">
              <a:solidFill>
                <a:srgbClr val="6AE7FF"/>
              </a:solidFill>
              <a:latin typeface="Yeseva One" panose="00000500000000000000"/>
            </a:endParaRPr>
          </a:p>
          <a:p>
            <a:pPr>
              <a:lnSpc>
                <a:spcPct val="150000"/>
              </a:lnSpc>
            </a:pPr>
            <a:r>
              <a:rPr lang="en-IN" sz="1600" b="1" dirty="0">
                <a:solidFill>
                  <a:srgbClr val="6AE7FF"/>
                </a:solidFill>
                <a:highlight>
                  <a:srgbClr val="800000"/>
                </a:highlight>
                <a:latin typeface="Yeseva One" panose="00000500000000000000"/>
              </a:rPr>
              <a:t>Model Training and Performance Evaluation:</a:t>
            </a:r>
          </a:p>
          <a:p>
            <a:pPr marL="285750" indent="-285750">
              <a:lnSpc>
                <a:spcPct val="150000"/>
              </a:lnSpc>
              <a:buFont typeface="Wingdings" panose="05000000000000000000" pitchFamily="2" charset="2"/>
              <a:buChar char="Ø"/>
            </a:pPr>
            <a:r>
              <a:rPr lang="en-IN" sz="1400" b="1" dirty="0">
                <a:solidFill>
                  <a:srgbClr val="6AE7FF"/>
                </a:solidFill>
                <a:latin typeface="Yeseva One" panose="00000500000000000000"/>
              </a:rPr>
              <a:t>Training with best parameters.</a:t>
            </a:r>
          </a:p>
          <a:p>
            <a:pPr marL="285750" indent="-285750">
              <a:lnSpc>
                <a:spcPct val="150000"/>
              </a:lnSpc>
              <a:buFont typeface="Wingdings" panose="05000000000000000000" pitchFamily="2" charset="2"/>
              <a:buChar char="Ø"/>
            </a:pPr>
            <a:r>
              <a:rPr lang="en-IN" sz="1400" b="1" dirty="0">
                <a:solidFill>
                  <a:srgbClr val="6AE7FF"/>
                </a:solidFill>
                <a:latin typeface="Yeseva One" panose="00000500000000000000"/>
              </a:rPr>
              <a:t>High training and validation accuracy.</a:t>
            </a:r>
          </a:p>
          <a:p>
            <a:pPr marL="285750" indent="-285750">
              <a:lnSpc>
                <a:spcPct val="150000"/>
              </a:lnSpc>
              <a:buFont typeface="Wingdings" panose="05000000000000000000" pitchFamily="2" charset="2"/>
              <a:buChar char="Ø"/>
            </a:pPr>
            <a:r>
              <a:rPr lang="en-IN" sz="1400" b="1" dirty="0">
                <a:solidFill>
                  <a:srgbClr val="6AE7FF"/>
                </a:solidFill>
                <a:latin typeface="Yeseva One" panose="00000500000000000000"/>
              </a:rPr>
              <a:t>Confusion matrices for training and validation sets.</a:t>
            </a:r>
          </a:p>
        </p:txBody>
      </p:sp>
      <p:pic>
        <p:nvPicPr>
          <p:cNvPr id="4" name="Picture 3">
            <a:extLst>
              <a:ext uri="{FF2B5EF4-FFF2-40B4-BE49-F238E27FC236}">
                <a16:creationId xmlns:a16="http://schemas.microsoft.com/office/drawing/2014/main" id="{DAFC3479-A2A3-02F4-C0AE-700421C93C2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45099" y="2026025"/>
            <a:ext cx="5607629" cy="3603810"/>
          </a:xfrm>
          <a:prstGeom prst="rect">
            <a:avLst/>
          </a:prstGeom>
          <a:ln w="38100" cap="sq">
            <a:solidFill>
              <a:srgbClr val="FFFF00"/>
            </a:solidFill>
            <a:prstDash val="solid"/>
            <a:miter lim="800000"/>
          </a:ln>
          <a:effectLst>
            <a:outerShdw blurRad="50800" dist="38100" dir="2700000" algn="tl" rotWithShape="0">
              <a:srgbClr val="000000">
                <a:alpha val="43000"/>
              </a:srgbClr>
            </a:outerShdw>
            <a:reflection blurRad="6350" stA="50000" endA="300" endPos="90000" dir="5400000" sy="-100000" algn="bl" rotWithShape="0"/>
          </a:effectLst>
        </p:spPr>
      </p:pic>
    </p:spTree>
    <p:extLst>
      <p:ext uri="{BB962C8B-B14F-4D97-AF65-F5344CB8AC3E}">
        <p14:creationId xmlns:p14="http://schemas.microsoft.com/office/powerpoint/2010/main" val="1146662285"/>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64"/>
                                        </p:tgtEl>
                                        <p:attrNameLst>
                                          <p:attrName>style.visibility</p:attrName>
                                        </p:attrNameLst>
                                      </p:cBhvr>
                                      <p:to>
                                        <p:strVal val="visible"/>
                                      </p:to>
                                    </p:set>
                                    <p:animEffect transition="in" filter="wipe(left)">
                                      <p:cBhvr>
                                        <p:cTn id="7" dur="5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12th Results 2024: Intermediate, Class 12th &amp; HSC Results Latest News &amp;  Updates">
            <a:extLst>
              <a:ext uri="{FF2B5EF4-FFF2-40B4-BE49-F238E27FC236}">
                <a16:creationId xmlns:a16="http://schemas.microsoft.com/office/drawing/2014/main" id="{CDF58EE2-F85D-43C8-5466-85A3EFDC01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8728" y="1340430"/>
            <a:ext cx="7434543" cy="4177140"/>
          </a:xfrm>
          <a:prstGeom prst="rect">
            <a:avLst/>
          </a:prstGeom>
          <a:noFill/>
          <a:effectLst>
            <a:reflection blurRad="6350" stA="50000" endA="300" endPos="55500" dist="50800" dir="5400000" sy="-100000" algn="bl" rotWithShape="0"/>
          </a:effectLst>
          <a:extLst>
            <a:ext uri="{909E8E84-426E-40DD-AFC4-6F175D3DCCD1}">
              <a14:hiddenFill xmlns:a14="http://schemas.microsoft.com/office/drawing/2010/main">
                <a:solidFill>
                  <a:srgbClr val="FFFFFF"/>
                </a:solidFill>
              </a14:hiddenFill>
            </a:ext>
          </a:extLst>
        </p:spPr>
      </p:pic>
    </p:spTree>
  </p:cSld>
  <p:clrMapOvr>
    <a:masterClrMapping/>
  </p:clrMapOvr>
  <p:transition spd="med" advClick="0" advTm="0">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DA8D0D-BF46-3F26-7A23-404B0C51D08B}"/>
              </a:ext>
            </a:extLst>
          </p:cNvPr>
          <p:cNvSpPr txBox="1"/>
          <p:nvPr/>
        </p:nvSpPr>
        <p:spPr>
          <a:xfrm>
            <a:off x="3016624" y="339788"/>
            <a:ext cx="6158752" cy="461665"/>
          </a:xfrm>
          <a:prstGeom prst="rect">
            <a:avLst/>
          </a:prstGeom>
          <a:noFill/>
        </p:spPr>
        <p:txBody>
          <a:bodyPr wrap="square">
            <a:spAutoFit/>
          </a:bodyPr>
          <a:lstStyle/>
          <a:p>
            <a:pPr algn="ctr"/>
            <a:r>
              <a:rPr lang="en-IN" sz="2400" b="1" u="sng" dirty="0">
                <a:solidFill>
                  <a:srgbClr val="6AE7FF"/>
                </a:solidFill>
                <a:latin typeface="Yeseva One" panose="00000500000000000000"/>
              </a:rPr>
              <a:t>Model-1 Results :</a:t>
            </a:r>
          </a:p>
        </p:txBody>
      </p:sp>
      <p:sp>
        <p:nvSpPr>
          <p:cNvPr id="10" name="Rectangle 9">
            <a:extLst>
              <a:ext uri="{FF2B5EF4-FFF2-40B4-BE49-F238E27FC236}">
                <a16:creationId xmlns:a16="http://schemas.microsoft.com/office/drawing/2014/main" id="{00720F42-EFAD-743E-5942-76C5A399533C}"/>
              </a:ext>
            </a:extLst>
          </p:cNvPr>
          <p:cNvSpPr/>
          <p:nvPr/>
        </p:nvSpPr>
        <p:spPr>
          <a:xfrm>
            <a:off x="4569759" y="977152"/>
            <a:ext cx="3052482" cy="5683623"/>
          </a:xfrm>
          <a:prstGeom prst="rect">
            <a:avLst/>
          </a:prstGeom>
          <a:ln>
            <a:solidFill>
              <a:srgbClr val="FFFF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highlight>
                  <a:srgbClr val="800000"/>
                </a:highlight>
              </a:rPr>
              <a:t>Performance:</a:t>
            </a:r>
          </a:p>
          <a:p>
            <a:pPr algn="ctr"/>
            <a:endParaRPr lang="en-IN" dirty="0">
              <a:highlight>
                <a:srgbClr val="800000"/>
              </a:highlight>
            </a:endParaRPr>
          </a:p>
          <a:p>
            <a:pPr algn="ctr"/>
            <a:r>
              <a:rPr lang="en-IN" dirty="0"/>
              <a:t>Training Accuracy: 96.70%</a:t>
            </a:r>
          </a:p>
          <a:p>
            <a:pPr algn="ctr"/>
            <a:r>
              <a:rPr lang="en-IN" dirty="0"/>
              <a:t>Validation Accuracy: 97.43%</a:t>
            </a:r>
          </a:p>
          <a:p>
            <a:pPr algn="ctr"/>
            <a:endParaRPr lang="en-IN" dirty="0"/>
          </a:p>
          <a:p>
            <a:pPr algn="ctr"/>
            <a:r>
              <a:rPr lang="en-IN" dirty="0">
                <a:highlight>
                  <a:srgbClr val="800000"/>
                </a:highlight>
              </a:rPr>
              <a:t>Confusion Matrix:</a:t>
            </a:r>
          </a:p>
          <a:p>
            <a:pPr algn="ctr"/>
            <a:endParaRPr lang="en-IN" dirty="0">
              <a:highlight>
                <a:srgbClr val="800000"/>
              </a:highlight>
            </a:endParaRPr>
          </a:p>
          <a:p>
            <a:pPr algn="ctr"/>
            <a:r>
              <a:rPr lang="en-IN" dirty="0"/>
              <a:t>Benign Correct: 1395, Incorrect: 5</a:t>
            </a:r>
          </a:p>
          <a:p>
            <a:pPr algn="ctr"/>
            <a:endParaRPr lang="en-IN" dirty="0"/>
          </a:p>
          <a:p>
            <a:pPr algn="ctr"/>
            <a:r>
              <a:rPr lang="en-IN" dirty="0"/>
              <a:t>Malignant Correct: 1334, Incorrect: 66</a:t>
            </a:r>
          </a:p>
          <a:p>
            <a:pPr algn="ctr"/>
            <a:endParaRPr lang="en-IN" dirty="0"/>
          </a:p>
          <a:p>
            <a:pPr algn="ctr"/>
            <a:r>
              <a:rPr lang="en-US" b="1" dirty="0">
                <a:highlight>
                  <a:srgbClr val="800000"/>
                </a:highlight>
                <a:latin typeface="Yeseva One" panose="00000500000000000000"/>
              </a:rPr>
              <a:t>Training History:</a:t>
            </a:r>
          </a:p>
          <a:p>
            <a:pPr algn="ctr"/>
            <a:endParaRPr lang="en-US" b="1" dirty="0">
              <a:highlight>
                <a:srgbClr val="800000"/>
              </a:highlight>
              <a:latin typeface="Yeseva One" panose="00000500000000000000"/>
            </a:endParaRPr>
          </a:p>
          <a:p>
            <a:pPr algn="ctr"/>
            <a:r>
              <a:rPr lang="en-US" b="1" dirty="0">
                <a:solidFill>
                  <a:srgbClr val="6AE7FF"/>
                </a:solidFill>
                <a:latin typeface="Yeseva One" panose="00000500000000000000"/>
              </a:rPr>
              <a:t>Steady decrease in loss, convergence without overfitting</a:t>
            </a:r>
          </a:p>
          <a:p>
            <a:pPr algn="ctr"/>
            <a:endParaRPr lang="en-IN" dirty="0"/>
          </a:p>
        </p:txBody>
      </p:sp>
      <p:pic>
        <p:nvPicPr>
          <p:cNvPr id="11" name="Picture 10">
            <a:extLst>
              <a:ext uri="{FF2B5EF4-FFF2-40B4-BE49-F238E27FC236}">
                <a16:creationId xmlns:a16="http://schemas.microsoft.com/office/drawing/2014/main" id="{A32C439A-38EC-2B50-1858-71BE827945A3}"/>
              </a:ext>
            </a:extLst>
          </p:cNvPr>
          <p:cNvPicPr>
            <a:picLocks noChangeAspect="1"/>
          </p:cNvPicPr>
          <p:nvPr/>
        </p:nvPicPr>
        <p:blipFill>
          <a:blip r:embed="rId3"/>
          <a:stretch>
            <a:fillRect/>
          </a:stretch>
        </p:blipFill>
        <p:spPr>
          <a:xfrm>
            <a:off x="489755" y="3927721"/>
            <a:ext cx="3438358" cy="2359658"/>
          </a:xfrm>
          <a:prstGeom prst="rect">
            <a:avLst/>
          </a:prstGeom>
          <a:ln w="38100" cap="sq">
            <a:solidFill>
              <a:srgbClr val="FFFF00"/>
            </a:solidFill>
            <a:prstDash val="solid"/>
            <a:miter lim="800000"/>
          </a:ln>
          <a:effectLst>
            <a:outerShdw blurRad="50800" dist="38100" dir="2700000" algn="tl" rotWithShape="0">
              <a:srgbClr val="000000">
                <a:alpha val="43000"/>
              </a:srgbClr>
            </a:outerShdw>
          </a:effectLst>
        </p:spPr>
      </p:pic>
      <p:pic>
        <p:nvPicPr>
          <p:cNvPr id="13" name="Picture 12">
            <a:extLst>
              <a:ext uri="{FF2B5EF4-FFF2-40B4-BE49-F238E27FC236}">
                <a16:creationId xmlns:a16="http://schemas.microsoft.com/office/drawing/2014/main" id="{018A7649-F6DB-342C-D58C-EC8ABFC53DE5}"/>
              </a:ext>
            </a:extLst>
          </p:cNvPr>
          <p:cNvPicPr>
            <a:picLocks noChangeAspect="1"/>
          </p:cNvPicPr>
          <p:nvPr/>
        </p:nvPicPr>
        <p:blipFill>
          <a:blip r:embed="rId4"/>
          <a:stretch>
            <a:fillRect/>
          </a:stretch>
        </p:blipFill>
        <p:spPr>
          <a:xfrm>
            <a:off x="489755" y="1220097"/>
            <a:ext cx="3438358" cy="2347856"/>
          </a:xfrm>
          <a:prstGeom prst="rect">
            <a:avLst/>
          </a:prstGeom>
          <a:ln w="38100" cap="sq">
            <a:solidFill>
              <a:srgbClr val="FFFF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65902C9F-623B-7310-6106-88FC895AD96B}"/>
              </a:ext>
            </a:extLst>
          </p:cNvPr>
          <p:cNvPicPr>
            <a:picLocks noChangeAspect="1"/>
          </p:cNvPicPr>
          <p:nvPr/>
        </p:nvPicPr>
        <p:blipFill>
          <a:blip r:embed="rId5"/>
          <a:stretch>
            <a:fillRect/>
          </a:stretch>
        </p:blipFill>
        <p:spPr>
          <a:xfrm>
            <a:off x="8041341" y="1762357"/>
            <a:ext cx="3768481" cy="3333286"/>
          </a:xfrm>
          <a:prstGeom prst="rect">
            <a:avLst/>
          </a:prstGeom>
          <a:ln w="38100" cap="sq">
            <a:solidFill>
              <a:srgbClr val="FFFF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20077197"/>
      </p:ext>
    </p:extLst>
  </p:cSld>
  <p:clrMapOvr>
    <a:masterClrMapping/>
  </p:clrMapOvr>
  <p:transition spd="med" advClick="0" advTm="0">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DA8D0D-BF46-3F26-7A23-404B0C51D08B}"/>
              </a:ext>
            </a:extLst>
          </p:cNvPr>
          <p:cNvSpPr txBox="1"/>
          <p:nvPr/>
        </p:nvSpPr>
        <p:spPr>
          <a:xfrm>
            <a:off x="3016624" y="339788"/>
            <a:ext cx="6158752" cy="461665"/>
          </a:xfrm>
          <a:prstGeom prst="rect">
            <a:avLst/>
          </a:prstGeom>
          <a:noFill/>
        </p:spPr>
        <p:txBody>
          <a:bodyPr wrap="square">
            <a:spAutoFit/>
          </a:bodyPr>
          <a:lstStyle/>
          <a:p>
            <a:pPr algn="ctr"/>
            <a:r>
              <a:rPr lang="en-IN" sz="2400" b="1" u="sng" dirty="0">
                <a:solidFill>
                  <a:srgbClr val="6AE7FF"/>
                </a:solidFill>
                <a:latin typeface="Yeseva One" panose="00000500000000000000"/>
              </a:rPr>
              <a:t>Model-2 Results :</a:t>
            </a:r>
          </a:p>
        </p:txBody>
      </p:sp>
      <p:sp>
        <p:nvSpPr>
          <p:cNvPr id="10" name="Rectangle 9">
            <a:extLst>
              <a:ext uri="{FF2B5EF4-FFF2-40B4-BE49-F238E27FC236}">
                <a16:creationId xmlns:a16="http://schemas.microsoft.com/office/drawing/2014/main" id="{00720F42-EFAD-743E-5942-76C5A399533C}"/>
              </a:ext>
            </a:extLst>
          </p:cNvPr>
          <p:cNvSpPr/>
          <p:nvPr/>
        </p:nvSpPr>
        <p:spPr>
          <a:xfrm>
            <a:off x="4569759" y="1220097"/>
            <a:ext cx="3052482" cy="5189669"/>
          </a:xfrm>
          <a:prstGeom prst="rect">
            <a:avLst/>
          </a:prstGeom>
          <a:ln>
            <a:solidFill>
              <a:srgbClr val="FFFF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highlight>
                  <a:srgbClr val="800000"/>
                </a:highlight>
              </a:rPr>
              <a:t>Performance:</a:t>
            </a:r>
          </a:p>
          <a:p>
            <a:pPr algn="ctr"/>
            <a:endParaRPr lang="en-IN" dirty="0">
              <a:highlight>
                <a:srgbClr val="800000"/>
              </a:highlight>
            </a:endParaRPr>
          </a:p>
          <a:p>
            <a:pPr algn="ctr"/>
            <a:r>
              <a:rPr lang="en-US" dirty="0"/>
              <a:t>Training Accuracy: 98.46%</a:t>
            </a:r>
          </a:p>
          <a:p>
            <a:pPr algn="ctr"/>
            <a:r>
              <a:rPr lang="en-US" dirty="0"/>
              <a:t>Validation Accuracy: Dropped to 86.93%</a:t>
            </a:r>
          </a:p>
          <a:p>
            <a:pPr algn="ctr"/>
            <a:endParaRPr lang="en-IN" dirty="0"/>
          </a:p>
          <a:p>
            <a:pPr algn="ctr"/>
            <a:r>
              <a:rPr lang="en-IN" dirty="0">
                <a:highlight>
                  <a:srgbClr val="800000"/>
                </a:highlight>
              </a:rPr>
              <a:t>Confusion Matrix:</a:t>
            </a:r>
          </a:p>
          <a:p>
            <a:pPr algn="ctr"/>
            <a:endParaRPr lang="en-IN" dirty="0">
              <a:highlight>
                <a:srgbClr val="800000"/>
              </a:highlight>
            </a:endParaRPr>
          </a:p>
          <a:p>
            <a:pPr algn="ctr"/>
            <a:r>
              <a:rPr lang="en-US" dirty="0"/>
              <a:t>Benign Correct: 1393, Incorrect: 7</a:t>
            </a:r>
          </a:p>
          <a:p>
            <a:pPr algn="ctr"/>
            <a:r>
              <a:rPr lang="en-US" dirty="0"/>
              <a:t>Malignant Correct: 1305, Incorrect: 95</a:t>
            </a:r>
          </a:p>
          <a:p>
            <a:pPr algn="ctr"/>
            <a:endParaRPr lang="en-US" dirty="0"/>
          </a:p>
          <a:p>
            <a:pPr algn="ctr"/>
            <a:r>
              <a:rPr lang="en-US" dirty="0">
                <a:highlight>
                  <a:srgbClr val="800000"/>
                </a:highlight>
                <a:latin typeface="Yeseva One" panose="00000500000000000000"/>
              </a:rPr>
              <a:t>Training History:</a:t>
            </a:r>
          </a:p>
          <a:p>
            <a:pPr algn="ctr"/>
            <a:endParaRPr lang="en-US" dirty="0">
              <a:highlight>
                <a:srgbClr val="800000"/>
              </a:highlight>
              <a:latin typeface="Yeseva One" panose="00000500000000000000"/>
            </a:endParaRPr>
          </a:p>
          <a:p>
            <a:pPr algn="ctr"/>
            <a:r>
              <a:rPr lang="en-US" b="1" dirty="0">
                <a:solidFill>
                  <a:srgbClr val="6AE7FF"/>
                </a:solidFill>
                <a:highlight>
                  <a:srgbClr val="000000"/>
                </a:highlight>
                <a:latin typeface="Yeseva One" panose="00000500000000000000"/>
              </a:rPr>
              <a:t>Overfitting observed, validation accuracy decreases after 2nd epoch</a:t>
            </a:r>
            <a:endParaRPr lang="en-IN" b="1" dirty="0">
              <a:solidFill>
                <a:srgbClr val="6AE7FF"/>
              </a:solidFill>
              <a:highlight>
                <a:srgbClr val="000000"/>
              </a:highlight>
              <a:latin typeface="Yeseva One" panose="00000500000000000000"/>
            </a:endParaRPr>
          </a:p>
        </p:txBody>
      </p:sp>
      <p:sp>
        <p:nvSpPr>
          <p:cNvPr id="15" name="Rectangle 2">
            <a:extLst>
              <a:ext uri="{FF2B5EF4-FFF2-40B4-BE49-F238E27FC236}">
                <a16:creationId xmlns:a16="http://schemas.microsoft.com/office/drawing/2014/main" id="{9401749D-FB72-E9CB-6BC3-7000C7FEDB5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Training Accuracy: 98.46%</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Validation Accuracy: Dropped to 86.93% </a:t>
            </a:r>
          </a:p>
        </p:txBody>
      </p:sp>
      <p:pic>
        <p:nvPicPr>
          <p:cNvPr id="21" name="Picture 20">
            <a:extLst>
              <a:ext uri="{FF2B5EF4-FFF2-40B4-BE49-F238E27FC236}">
                <a16:creationId xmlns:a16="http://schemas.microsoft.com/office/drawing/2014/main" id="{DC04B243-4F59-2C2E-AF82-923D02C96C58}"/>
              </a:ext>
            </a:extLst>
          </p:cNvPr>
          <p:cNvPicPr>
            <a:picLocks noChangeAspect="1"/>
          </p:cNvPicPr>
          <p:nvPr/>
        </p:nvPicPr>
        <p:blipFill>
          <a:blip r:embed="rId3"/>
          <a:stretch>
            <a:fillRect/>
          </a:stretch>
        </p:blipFill>
        <p:spPr>
          <a:xfrm>
            <a:off x="419100" y="1393825"/>
            <a:ext cx="3733800" cy="2035175"/>
          </a:xfrm>
          <a:prstGeom prst="rect">
            <a:avLst/>
          </a:prstGeom>
          <a:ln w="38100" cap="sq">
            <a:solidFill>
              <a:srgbClr val="FFFF00"/>
            </a:solidFill>
            <a:prstDash val="solid"/>
            <a:miter lim="800000"/>
          </a:ln>
          <a:effectLst>
            <a:outerShdw blurRad="50800" dist="38100" dir="2700000" algn="tl" rotWithShape="0">
              <a:srgbClr val="000000">
                <a:alpha val="43000"/>
              </a:srgbClr>
            </a:outerShdw>
          </a:effectLst>
        </p:spPr>
      </p:pic>
      <p:pic>
        <p:nvPicPr>
          <p:cNvPr id="22" name="Picture 21">
            <a:extLst>
              <a:ext uri="{FF2B5EF4-FFF2-40B4-BE49-F238E27FC236}">
                <a16:creationId xmlns:a16="http://schemas.microsoft.com/office/drawing/2014/main" id="{ED307774-A715-721C-DD2D-230036FEDA1D}"/>
              </a:ext>
            </a:extLst>
          </p:cNvPr>
          <p:cNvPicPr>
            <a:picLocks noChangeAspect="1"/>
          </p:cNvPicPr>
          <p:nvPr/>
        </p:nvPicPr>
        <p:blipFill>
          <a:blip r:embed="rId4"/>
          <a:stretch>
            <a:fillRect/>
          </a:stretch>
        </p:blipFill>
        <p:spPr>
          <a:xfrm>
            <a:off x="304800" y="3957545"/>
            <a:ext cx="3962400" cy="2044700"/>
          </a:xfrm>
          <a:prstGeom prst="rect">
            <a:avLst/>
          </a:prstGeom>
          <a:ln w="38100" cap="sq">
            <a:solidFill>
              <a:srgbClr val="FFFF00"/>
            </a:solidFill>
            <a:prstDash val="solid"/>
            <a:miter lim="800000"/>
          </a:ln>
          <a:effectLst>
            <a:outerShdw blurRad="50800" dist="38100" dir="2700000" algn="tl" rotWithShape="0">
              <a:srgbClr val="000000">
                <a:alpha val="43000"/>
              </a:srgbClr>
            </a:outerShdw>
          </a:effectLst>
        </p:spPr>
      </p:pic>
      <p:pic>
        <p:nvPicPr>
          <p:cNvPr id="23" name="Picture 22">
            <a:extLst>
              <a:ext uri="{FF2B5EF4-FFF2-40B4-BE49-F238E27FC236}">
                <a16:creationId xmlns:a16="http://schemas.microsoft.com/office/drawing/2014/main" id="{3ADC580E-CE31-97D4-0180-631D55395DE5}"/>
              </a:ext>
            </a:extLst>
          </p:cNvPr>
          <p:cNvPicPr>
            <a:picLocks noChangeAspect="1"/>
          </p:cNvPicPr>
          <p:nvPr/>
        </p:nvPicPr>
        <p:blipFill>
          <a:blip r:embed="rId5"/>
          <a:stretch>
            <a:fillRect/>
          </a:stretch>
        </p:blipFill>
        <p:spPr>
          <a:xfrm>
            <a:off x="8039100" y="1786862"/>
            <a:ext cx="3973810" cy="3284276"/>
          </a:xfrm>
          <a:prstGeom prst="rect">
            <a:avLst/>
          </a:prstGeom>
          <a:ln w="38100" cap="sq">
            <a:solidFill>
              <a:srgbClr val="FFFF00"/>
            </a:solidFill>
            <a:prstDash val="solid"/>
            <a:miter lim="800000"/>
          </a:ln>
          <a:effectLst>
            <a:outerShdw blurRad="50800" dist="38100" dir="2700000" algn="tl" rotWithShape="0">
              <a:srgbClr val="000000">
                <a:alpha val="43000"/>
              </a:srgbClr>
            </a:outerShdw>
          </a:effectLst>
        </p:spPr>
      </p:pic>
    </p:spTree>
  </p:cSld>
  <p:clrMapOvr>
    <a:masterClrMapping/>
  </p:clrMapOvr>
  <p:transition spd="med" advClick="0" advTm="0">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DA8D0D-BF46-3F26-7A23-404B0C51D08B}"/>
              </a:ext>
            </a:extLst>
          </p:cNvPr>
          <p:cNvSpPr txBox="1"/>
          <p:nvPr/>
        </p:nvSpPr>
        <p:spPr>
          <a:xfrm>
            <a:off x="3016624" y="339788"/>
            <a:ext cx="6158752" cy="461665"/>
          </a:xfrm>
          <a:prstGeom prst="rect">
            <a:avLst/>
          </a:prstGeom>
          <a:noFill/>
        </p:spPr>
        <p:txBody>
          <a:bodyPr wrap="square">
            <a:spAutoFit/>
          </a:bodyPr>
          <a:lstStyle/>
          <a:p>
            <a:pPr algn="ctr"/>
            <a:r>
              <a:rPr lang="en-IN" sz="2400" b="1" u="sng" dirty="0">
                <a:solidFill>
                  <a:srgbClr val="6AE7FF"/>
                </a:solidFill>
                <a:latin typeface="Yeseva One" panose="00000500000000000000"/>
              </a:rPr>
              <a:t>Model-3 Results :</a:t>
            </a:r>
          </a:p>
        </p:txBody>
      </p:sp>
      <p:sp>
        <p:nvSpPr>
          <p:cNvPr id="10" name="Rectangle 9">
            <a:extLst>
              <a:ext uri="{FF2B5EF4-FFF2-40B4-BE49-F238E27FC236}">
                <a16:creationId xmlns:a16="http://schemas.microsoft.com/office/drawing/2014/main" id="{00720F42-EFAD-743E-5942-76C5A399533C}"/>
              </a:ext>
            </a:extLst>
          </p:cNvPr>
          <p:cNvSpPr/>
          <p:nvPr/>
        </p:nvSpPr>
        <p:spPr>
          <a:xfrm>
            <a:off x="4569759" y="1220097"/>
            <a:ext cx="3052482" cy="5189669"/>
          </a:xfrm>
          <a:prstGeom prst="rect">
            <a:avLst/>
          </a:prstGeom>
          <a:ln>
            <a:solidFill>
              <a:srgbClr val="FFFF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highlight>
                  <a:srgbClr val="800000"/>
                </a:highlight>
              </a:rPr>
              <a:t>Performance:</a:t>
            </a:r>
          </a:p>
          <a:p>
            <a:pPr algn="ctr"/>
            <a:endParaRPr lang="en-IN" dirty="0">
              <a:highlight>
                <a:srgbClr val="800000"/>
              </a:highlight>
            </a:endParaRPr>
          </a:p>
          <a:p>
            <a:pPr algn="ctr"/>
            <a:r>
              <a:rPr lang="en-US" b="1" dirty="0">
                <a:solidFill>
                  <a:srgbClr val="6AE7FF"/>
                </a:solidFill>
                <a:highlight>
                  <a:srgbClr val="000000"/>
                </a:highlight>
                <a:latin typeface="Yeseva One" panose="00000500000000000000"/>
              </a:rPr>
              <a:t>All samples predicted as benign</a:t>
            </a:r>
          </a:p>
          <a:p>
            <a:pPr algn="ctr"/>
            <a:r>
              <a:rPr lang="en-US" dirty="0"/>
              <a:t>Validation Accuracy: 76.43%</a:t>
            </a:r>
          </a:p>
          <a:p>
            <a:pPr algn="ctr"/>
            <a:r>
              <a:rPr lang="en-US" dirty="0"/>
              <a:t>High Training Accuracy: 99.71%</a:t>
            </a:r>
          </a:p>
          <a:p>
            <a:pPr algn="ctr"/>
            <a:endParaRPr lang="en-IN" dirty="0"/>
          </a:p>
          <a:p>
            <a:pPr algn="ctr"/>
            <a:r>
              <a:rPr lang="en-IN" dirty="0">
                <a:highlight>
                  <a:srgbClr val="800000"/>
                </a:highlight>
              </a:rPr>
              <a:t>Confusion Matrix:</a:t>
            </a:r>
          </a:p>
          <a:p>
            <a:pPr algn="ctr"/>
            <a:endParaRPr lang="en-IN" dirty="0">
              <a:highlight>
                <a:srgbClr val="800000"/>
              </a:highlight>
            </a:endParaRPr>
          </a:p>
          <a:p>
            <a:pPr algn="ctr"/>
            <a:r>
              <a:rPr lang="pt-BR" dirty="0"/>
              <a:t>Zero True Positives, 1400 False Negatives</a:t>
            </a:r>
          </a:p>
          <a:p>
            <a:pPr algn="ctr"/>
            <a:endParaRPr lang="en-US" dirty="0"/>
          </a:p>
          <a:p>
            <a:pPr algn="ctr"/>
            <a:r>
              <a:rPr lang="en-US" dirty="0">
                <a:highlight>
                  <a:srgbClr val="800000"/>
                </a:highlight>
                <a:latin typeface="Yeseva One" panose="00000500000000000000"/>
              </a:rPr>
              <a:t>Training History:</a:t>
            </a:r>
          </a:p>
          <a:p>
            <a:pPr algn="ctr"/>
            <a:endParaRPr lang="en-US" dirty="0">
              <a:highlight>
                <a:srgbClr val="800000"/>
              </a:highlight>
              <a:latin typeface="Yeseva One" panose="00000500000000000000"/>
            </a:endParaRPr>
          </a:p>
          <a:p>
            <a:pPr algn="ctr"/>
            <a:r>
              <a:rPr lang="en-IN" b="1" dirty="0">
                <a:solidFill>
                  <a:srgbClr val="6AE7FF"/>
                </a:solidFill>
                <a:highlight>
                  <a:srgbClr val="000000"/>
                </a:highlight>
                <a:latin typeface="Yeseva One" panose="00000500000000000000"/>
              </a:rPr>
              <a:t>Significant decline in validation accuracy</a:t>
            </a:r>
          </a:p>
        </p:txBody>
      </p:sp>
      <p:sp>
        <p:nvSpPr>
          <p:cNvPr id="15" name="Rectangle 2">
            <a:extLst>
              <a:ext uri="{FF2B5EF4-FFF2-40B4-BE49-F238E27FC236}">
                <a16:creationId xmlns:a16="http://schemas.microsoft.com/office/drawing/2014/main" id="{9401749D-FB72-E9CB-6BC3-7000C7FEDB5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Training Accuracy: 98.46%</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Validation Accuracy: Dropped to 86.93% </a:t>
            </a:r>
          </a:p>
        </p:txBody>
      </p:sp>
      <p:pic>
        <p:nvPicPr>
          <p:cNvPr id="2" name="Picture 1">
            <a:extLst>
              <a:ext uri="{FF2B5EF4-FFF2-40B4-BE49-F238E27FC236}">
                <a16:creationId xmlns:a16="http://schemas.microsoft.com/office/drawing/2014/main" id="{B4E487C2-CE03-CDF4-E227-D02C6B31D762}"/>
              </a:ext>
            </a:extLst>
          </p:cNvPr>
          <p:cNvPicPr>
            <a:picLocks noChangeAspect="1"/>
          </p:cNvPicPr>
          <p:nvPr/>
        </p:nvPicPr>
        <p:blipFill>
          <a:blip r:embed="rId3"/>
          <a:stretch>
            <a:fillRect/>
          </a:stretch>
        </p:blipFill>
        <p:spPr>
          <a:xfrm>
            <a:off x="405055" y="1425390"/>
            <a:ext cx="3701278" cy="2003609"/>
          </a:xfrm>
          <a:prstGeom prst="rect">
            <a:avLst/>
          </a:prstGeom>
          <a:ln w="38100" cap="sq">
            <a:solidFill>
              <a:srgbClr val="FFFF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8EFAB104-213F-A653-6E00-CDA7FEDF20FB}"/>
              </a:ext>
            </a:extLst>
          </p:cNvPr>
          <p:cNvPicPr>
            <a:picLocks noChangeAspect="1"/>
          </p:cNvPicPr>
          <p:nvPr/>
        </p:nvPicPr>
        <p:blipFill>
          <a:blip r:embed="rId4"/>
          <a:stretch>
            <a:fillRect/>
          </a:stretch>
        </p:blipFill>
        <p:spPr>
          <a:xfrm>
            <a:off x="405055" y="4045849"/>
            <a:ext cx="3701278" cy="2024260"/>
          </a:xfrm>
          <a:prstGeom prst="rect">
            <a:avLst/>
          </a:prstGeom>
          <a:ln w="38100" cap="sq">
            <a:solidFill>
              <a:srgbClr val="FFFF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8987F68D-B6C1-CCAA-F179-A5CB8DB2C9B9}"/>
              </a:ext>
            </a:extLst>
          </p:cNvPr>
          <p:cNvPicPr>
            <a:picLocks noChangeAspect="1"/>
          </p:cNvPicPr>
          <p:nvPr/>
        </p:nvPicPr>
        <p:blipFill>
          <a:blip r:embed="rId5"/>
          <a:stretch>
            <a:fillRect/>
          </a:stretch>
        </p:blipFill>
        <p:spPr>
          <a:xfrm>
            <a:off x="7932569" y="1767129"/>
            <a:ext cx="4001746" cy="3323739"/>
          </a:xfrm>
          <a:prstGeom prst="rect">
            <a:avLst/>
          </a:prstGeom>
          <a:ln w="38100" cap="sq">
            <a:solidFill>
              <a:srgbClr val="FFFF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65523153"/>
      </p:ext>
    </p:extLst>
  </p:cSld>
  <p:clrMapOvr>
    <a:masterClrMapping/>
  </p:clrMapOvr>
  <p:transition spd="med" advClick="0" advTm="0">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DA8D0D-BF46-3F26-7A23-404B0C51D08B}"/>
              </a:ext>
            </a:extLst>
          </p:cNvPr>
          <p:cNvSpPr txBox="1"/>
          <p:nvPr/>
        </p:nvSpPr>
        <p:spPr>
          <a:xfrm>
            <a:off x="3016624" y="339788"/>
            <a:ext cx="6158752" cy="461665"/>
          </a:xfrm>
          <a:prstGeom prst="rect">
            <a:avLst/>
          </a:prstGeom>
          <a:noFill/>
        </p:spPr>
        <p:txBody>
          <a:bodyPr wrap="square">
            <a:spAutoFit/>
          </a:bodyPr>
          <a:lstStyle/>
          <a:p>
            <a:pPr algn="ctr"/>
            <a:r>
              <a:rPr lang="en-IN" sz="2400" b="1" u="sng" dirty="0">
                <a:solidFill>
                  <a:srgbClr val="6AE7FF"/>
                </a:solidFill>
                <a:latin typeface="Yeseva One" panose="00000500000000000000"/>
              </a:rPr>
              <a:t>Model-4 Results (Best Model) :</a:t>
            </a:r>
          </a:p>
        </p:txBody>
      </p:sp>
      <p:sp>
        <p:nvSpPr>
          <p:cNvPr id="10" name="Rectangle 9">
            <a:extLst>
              <a:ext uri="{FF2B5EF4-FFF2-40B4-BE49-F238E27FC236}">
                <a16:creationId xmlns:a16="http://schemas.microsoft.com/office/drawing/2014/main" id="{00720F42-EFAD-743E-5942-76C5A399533C}"/>
              </a:ext>
            </a:extLst>
          </p:cNvPr>
          <p:cNvSpPr/>
          <p:nvPr/>
        </p:nvSpPr>
        <p:spPr>
          <a:xfrm>
            <a:off x="4569759" y="970827"/>
            <a:ext cx="3052482" cy="5547385"/>
          </a:xfrm>
          <a:prstGeom prst="rect">
            <a:avLst/>
          </a:prstGeom>
          <a:ln>
            <a:solidFill>
              <a:srgbClr val="FFFF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highlight>
                  <a:srgbClr val="800000"/>
                </a:highlight>
              </a:rPr>
              <a:t>Performance:</a:t>
            </a:r>
          </a:p>
          <a:p>
            <a:pPr algn="ctr"/>
            <a:endParaRPr lang="en-IN" dirty="0">
              <a:highlight>
                <a:srgbClr val="800000"/>
              </a:highlight>
            </a:endParaRPr>
          </a:p>
          <a:p>
            <a:pPr algn="ctr"/>
            <a:r>
              <a:rPr lang="en-US" b="1" dirty="0">
                <a:solidFill>
                  <a:srgbClr val="6AE7FF"/>
                </a:solidFill>
                <a:latin typeface="Yeseva One" panose="00000500000000000000"/>
              </a:rPr>
              <a:t>Initial Accuracy: 93.90%</a:t>
            </a:r>
          </a:p>
          <a:p>
            <a:pPr algn="ctr"/>
            <a:r>
              <a:rPr lang="en-US" b="1" dirty="0">
                <a:solidFill>
                  <a:srgbClr val="6AE7FF"/>
                </a:solidFill>
                <a:latin typeface="Yeseva One" panose="00000500000000000000"/>
              </a:rPr>
              <a:t>Final Validation Accuracy: 98.54%</a:t>
            </a:r>
          </a:p>
          <a:p>
            <a:pPr algn="ctr"/>
            <a:endParaRPr lang="en-IN" dirty="0"/>
          </a:p>
          <a:p>
            <a:pPr algn="ctr"/>
            <a:r>
              <a:rPr lang="en-IN" dirty="0">
                <a:highlight>
                  <a:srgbClr val="800000"/>
                </a:highlight>
              </a:rPr>
              <a:t>Confusion Matrix:</a:t>
            </a:r>
          </a:p>
          <a:p>
            <a:pPr algn="ctr"/>
            <a:endParaRPr lang="en-IN" dirty="0">
              <a:highlight>
                <a:srgbClr val="800000"/>
              </a:highlight>
            </a:endParaRPr>
          </a:p>
          <a:p>
            <a:pPr algn="ctr"/>
            <a:r>
              <a:rPr lang="en-US" b="1" dirty="0">
                <a:latin typeface="Yeseva One" panose="00000500000000000000"/>
              </a:rPr>
              <a:t>Benign Correct: 1357, Incorrect: 1</a:t>
            </a:r>
          </a:p>
          <a:p>
            <a:pPr algn="ctr"/>
            <a:r>
              <a:rPr lang="en-US" b="1" dirty="0">
                <a:latin typeface="Yeseva One" panose="00000500000000000000"/>
              </a:rPr>
              <a:t>Malignant Correct: 1357, Incorrect: 43</a:t>
            </a:r>
          </a:p>
          <a:p>
            <a:pPr algn="ctr"/>
            <a:endParaRPr lang="en-US" dirty="0"/>
          </a:p>
          <a:p>
            <a:pPr algn="ctr"/>
            <a:r>
              <a:rPr lang="en-US" dirty="0">
                <a:highlight>
                  <a:srgbClr val="800000"/>
                </a:highlight>
                <a:latin typeface="Yeseva One" panose="00000500000000000000"/>
              </a:rPr>
              <a:t>Training History:</a:t>
            </a:r>
          </a:p>
          <a:p>
            <a:pPr algn="ctr"/>
            <a:endParaRPr lang="en-US" dirty="0">
              <a:highlight>
                <a:srgbClr val="800000"/>
              </a:highlight>
              <a:latin typeface="Yeseva One" panose="00000500000000000000"/>
            </a:endParaRPr>
          </a:p>
          <a:p>
            <a:pPr algn="ctr"/>
            <a:r>
              <a:rPr lang="en-US" b="1" dirty="0">
                <a:solidFill>
                  <a:srgbClr val="6AE7FF"/>
                </a:solidFill>
                <a:highlight>
                  <a:srgbClr val="000000"/>
                </a:highlight>
                <a:latin typeface="Yeseva One" panose="00000500000000000000"/>
              </a:rPr>
              <a:t>Consistent improvement in accuracy</a:t>
            </a:r>
          </a:p>
          <a:p>
            <a:pPr algn="ctr"/>
            <a:r>
              <a:rPr lang="en-US" b="1" dirty="0">
                <a:solidFill>
                  <a:srgbClr val="6AE7FF"/>
                </a:solidFill>
                <a:highlight>
                  <a:srgbClr val="000000"/>
                </a:highlight>
                <a:latin typeface="Yeseva One" panose="00000500000000000000"/>
              </a:rPr>
              <a:t>Steady decrease in loss, smooth convergence</a:t>
            </a:r>
            <a:endParaRPr lang="en-IN" b="1" dirty="0">
              <a:solidFill>
                <a:srgbClr val="6AE7FF"/>
              </a:solidFill>
              <a:highlight>
                <a:srgbClr val="000000"/>
              </a:highlight>
              <a:latin typeface="Yeseva One" panose="00000500000000000000"/>
            </a:endParaRPr>
          </a:p>
        </p:txBody>
      </p:sp>
      <p:sp>
        <p:nvSpPr>
          <p:cNvPr id="15" name="Rectangle 2">
            <a:extLst>
              <a:ext uri="{FF2B5EF4-FFF2-40B4-BE49-F238E27FC236}">
                <a16:creationId xmlns:a16="http://schemas.microsoft.com/office/drawing/2014/main" id="{9401749D-FB72-E9CB-6BC3-7000C7FEDB5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Training Accuracy: 98.46%</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Validation Accuracy: Dropped to 86.93% </a:t>
            </a:r>
          </a:p>
        </p:txBody>
      </p:sp>
      <p:pic>
        <p:nvPicPr>
          <p:cNvPr id="7" name="Picture 6">
            <a:extLst>
              <a:ext uri="{FF2B5EF4-FFF2-40B4-BE49-F238E27FC236}">
                <a16:creationId xmlns:a16="http://schemas.microsoft.com/office/drawing/2014/main" id="{03B1DF99-0D53-B879-B9FD-3CB69C5A57B6}"/>
              </a:ext>
            </a:extLst>
          </p:cNvPr>
          <p:cNvPicPr>
            <a:picLocks noChangeAspect="1"/>
          </p:cNvPicPr>
          <p:nvPr/>
        </p:nvPicPr>
        <p:blipFill>
          <a:blip r:embed="rId3"/>
          <a:stretch>
            <a:fillRect/>
          </a:stretch>
        </p:blipFill>
        <p:spPr>
          <a:xfrm>
            <a:off x="231268" y="1335752"/>
            <a:ext cx="4048857" cy="2093250"/>
          </a:xfrm>
          <a:prstGeom prst="rect">
            <a:avLst/>
          </a:prstGeom>
          <a:ln w="38100" cap="sq">
            <a:solidFill>
              <a:srgbClr val="FFFF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589B28BC-C8C9-0D13-F454-4028791C34B5}"/>
              </a:ext>
            </a:extLst>
          </p:cNvPr>
          <p:cNvPicPr>
            <a:picLocks noChangeAspect="1"/>
          </p:cNvPicPr>
          <p:nvPr/>
        </p:nvPicPr>
        <p:blipFill>
          <a:blip r:embed="rId4"/>
          <a:stretch>
            <a:fillRect/>
          </a:stretch>
        </p:blipFill>
        <p:spPr>
          <a:xfrm>
            <a:off x="231268" y="3817071"/>
            <a:ext cx="4048857" cy="2257563"/>
          </a:xfrm>
          <a:prstGeom prst="rect">
            <a:avLst/>
          </a:prstGeom>
          <a:ln w="38100" cap="sq">
            <a:solidFill>
              <a:srgbClr val="FFFF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2686972D-4AFB-8F13-7050-74805981456F}"/>
              </a:ext>
            </a:extLst>
          </p:cNvPr>
          <p:cNvPicPr>
            <a:picLocks noChangeAspect="1"/>
          </p:cNvPicPr>
          <p:nvPr/>
        </p:nvPicPr>
        <p:blipFill>
          <a:blip r:embed="rId5"/>
          <a:stretch>
            <a:fillRect/>
          </a:stretch>
        </p:blipFill>
        <p:spPr>
          <a:xfrm>
            <a:off x="7984679" y="1864766"/>
            <a:ext cx="3976053" cy="3128468"/>
          </a:xfrm>
          <a:prstGeom prst="rect">
            <a:avLst/>
          </a:prstGeom>
          <a:ln w="38100" cap="sq">
            <a:solidFill>
              <a:srgbClr val="FFFF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22522498"/>
      </p:ext>
    </p:extLst>
  </p:cSld>
  <p:clrMapOvr>
    <a:masterClrMapping/>
  </p:clrMapOvr>
  <p:transition spd="med" advClick="0" advTm="0">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DA8D0D-BF46-3F26-7A23-404B0C51D08B}"/>
              </a:ext>
            </a:extLst>
          </p:cNvPr>
          <p:cNvSpPr txBox="1"/>
          <p:nvPr/>
        </p:nvSpPr>
        <p:spPr>
          <a:xfrm>
            <a:off x="3016624" y="205918"/>
            <a:ext cx="6158752" cy="461665"/>
          </a:xfrm>
          <a:prstGeom prst="rect">
            <a:avLst/>
          </a:prstGeom>
          <a:noFill/>
        </p:spPr>
        <p:txBody>
          <a:bodyPr wrap="square">
            <a:spAutoFit/>
          </a:bodyPr>
          <a:lstStyle/>
          <a:p>
            <a:pPr algn="ctr"/>
            <a:r>
              <a:rPr lang="en-IN" sz="2400" b="1" u="sng" dirty="0">
                <a:solidFill>
                  <a:srgbClr val="6AE7FF"/>
                </a:solidFill>
                <a:latin typeface="Yeseva One" panose="00000500000000000000"/>
              </a:rPr>
              <a:t>Model-5 Results (XGBoost for Metadata) :</a:t>
            </a:r>
          </a:p>
        </p:txBody>
      </p:sp>
      <p:sp>
        <p:nvSpPr>
          <p:cNvPr id="10" name="Rectangle 9">
            <a:extLst>
              <a:ext uri="{FF2B5EF4-FFF2-40B4-BE49-F238E27FC236}">
                <a16:creationId xmlns:a16="http://schemas.microsoft.com/office/drawing/2014/main" id="{00720F42-EFAD-743E-5942-76C5A399533C}"/>
              </a:ext>
            </a:extLst>
          </p:cNvPr>
          <p:cNvSpPr/>
          <p:nvPr/>
        </p:nvSpPr>
        <p:spPr>
          <a:xfrm>
            <a:off x="504100" y="970827"/>
            <a:ext cx="3052482" cy="5547385"/>
          </a:xfrm>
          <a:prstGeom prst="rect">
            <a:avLst/>
          </a:prstGeom>
          <a:ln>
            <a:solidFill>
              <a:srgbClr val="FFFF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highlight>
                  <a:srgbClr val="800000"/>
                </a:highlight>
              </a:rPr>
              <a:t>Performance:</a:t>
            </a:r>
          </a:p>
          <a:p>
            <a:pPr algn="ctr"/>
            <a:endParaRPr lang="en-IN" dirty="0">
              <a:highlight>
                <a:srgbClr val="800000"/>
              </a:highlight>
            </a:endParaRPr>
          </a:p>
          <a:p>
            <a:pPr algn="ctr"/>
            <a:r>
              <a:rPr lang="en-US" b="1" dirty="0">
                <a:solidFill>
                  <a:srgbClr val="6AE7FF"/>
                </a:solidFill>
                <a:latin typeface="Yeseva One" panose="00000500000000000000"/>
              </a:rPr>
              <a:t>Training Accuracy: 99.98%</a:t>
            </a:r>
          </a:p>
          <a:p>
            <a:pPr algn="ctr"/>
            <a:r>
              <a:rPr lang="en-US" b="1" dirty="0">
                <a:solidFill>
                  <a:srgbClr val="6AE7FF"/>
                </a:solidFill>
                <a:latin typeface="Yeseva One" panose="00000500000000000000"/>
              </a:rPr>
              <a:t>Validation Accuracy: 50.82%</a:t>
            </a:r>
          </a:p>
          <a:p>
            <a:pPr algn="ctr"/>
            <a:endParaRPr lang="en-IN" dirty="0"/>
          </a:p>
          <a:p>
            <a:pPr algn="ctr"/>
            <a:r>
              <a:rPr lang="en-IN" dirty="0">
                <a:highlight>
                  <a:srgbClr val="800000"/>
                </a:highlight>
              </a:rPr>
              <a:t>Confusion Matrix:</a:t>
            </a:r>
          </a:p>
          <a:p>
            <a:pPr algn="ctr"/>
            <a:endParaRPr lang="en-IN" dirty="0">
              <a:highlight>
                <a:srgbClr val="800000"/>
              </a:highlight>
            </a:endParaRPr>
          </a:p>
          <a:p>
            <a:pPr algn="ctr"/>
            <a:r>
              <a:rPr lang="en-US" b="1" dirty="0">
                <a:solidFill>
                  <a:schemeClr val="accent4"/>
                </a:solidFill>
                <a:latin typeface="Yeseva One" panose="00000500000000000000"/>
              </a:rPr>
              <a:t>Training: Only 2 misclassified out of 11200</a:t>
            </a:r>
          </a:p>
          <a:p>
            <a:pPr algn="ctr"/>
            <a:r>
              <a:rPr lang="en-US" b="1" dirty="0">
                <a:solidFill>
                  <a:schemeClr val="accent4"/>
                </a:solidFill>
                <a:latin typeface="Yeseva One" panose="00000500000000000000"/>
              </a:rPr>
              <a:t>Validation: Failed to classify positive cases</a:t>
            </a:r>
          </a:p>
          <a:p>
            <a:pPr algn="ctr"/>
            <a:endParaRPr lang="en-US" dirty="0"/>
          </a:p>
          <a:p>
            <a:pPr algn="ctr"/>
            <a:r>
              <a:rPr lang="en-US" dirty="0">
                <a:highlight>
                  <a:srgbClr val="800000"/>
                </a:highlight>
                <a:latin typeface="Yeseva One" panose="00000500000000000000"/>
              </a:rPr>
              <a:t>Training History:</a:t>
            </a:r>
          </a:p>
          <a:p>
            <a:pPr algn="ctr"/>
            <a:endParaRPr lang="en-US" dirty="0">
              <a:highlight>
                <a:srgbClr val="800000"/>
              </a:highlight>
              <a:latin typeface="Yeseva One" panose="00000500000000000000"/>
            </a:endParaRPr>
          </a:p>
          <a:p>
            <a:pPr marL="285750" indent="-285750" algn="ctr">
              <a:buFont typeface="Wingdings" panose="05000000000000000000" pitchFamily="2" charset="2"/>
              <a:buChar char="Ø"/>
            </a:pPr>
            <a:r>
              <a:rPr lang="en-US" b="1" dirty="0">
                <a:solidFill>
                  <a:srgbClr val="6AE7FF"/>
                </a:solidFill>
                <a:highlight>
                  <a:srgbClr val="000000"/>
                </a:highlight>
                <a:latin typeface="Yeseva One" panose="00000500000000000000"/>
              </a:rPr>
              <a:t>Overfitting on training data</a:t>
            </a:r>
          </a:p>
          <a:p>
            <a:pPr algn="ctr"/>
            <a:endParaRPr lang="en-US" b="1" dirty="0">
              <a:solidFill>
                <a:srgbClr val="6AE7FF"/>
              </a:solidFill>
              <a:highlight>
                <a:srgbClr val="000000"/>
              </a:highlight>
              <a:latin typeface="Yeseva One" panose="00000500000000000000"/>
            </a:endParaRPr>
          </a:p>
          <a:p>
            <a:pPr marL="285750" indent="-285750" algn="ctr">
              <a:buFont typeface="Wingdings" panose="05000000000000000000" pitchFamily="2" charset="2"/>
              <a:buChar char="Ø"/>
            </a:pPr>
            <a:r>
              <a:rPr lang="en-US" b="1" dirty="0">
                <a:solidFill>
                  <a:srgbClr val="6AE7FF"/>
                </a:solidFill>
                <a:highlight>
                  <a:srgbClr val="000000"/>
                </a:highlight>
                <a:latin typeface="Yeseva One" panose="00000500000000000000"/>
              </a:rPr>
              <a:t>Poor generalization on validation data</a:t>
            </a:r>
            <a:endParaRPr lang="en-IN" b="1" dirty="0">
              <a:solidFill>
                <a:srgbClr val="6AE7FF"/>
              </a:solidFill>
              <a:highlight>
                <a:srgbClr val="000000"/>
              </a:highlight>
              <a:latin typeface="Yeseva One" panose="00000500000000000000"/>
            </a:endParaRPr>
          </a:p>
        </p:txBody>
      </p:sp>
      <p:sp>
        <p:nvSpPr>
          <p:cNvPr id="15" name="Rectangle 2">
            <a:extLst>
              <a:ext uri="{FF2B5EF4-FFF2-40B4-BE49-F238E27FC236}">
                <a16:creationId xmlns:a16="http://schemas.microsoft.com/office/drawing/2014/main" id="{9401749D-FB72-E9CB-6BC3-7000C7FEDB5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Training Accuracy: 98.46%</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Validation Accuracy: Dropped to 86.93% </a:t>
            </a:r>
          </a:p>
        </p:txBody>
      </p:sp>
      <p:pic>
        <p:nvPicPr>
          <p:cNvPr id="2" name="Picture 1">
            <a:extLst>
              <a:ext uri="{FF2B5EF4-FFF2-40B4-BE49-F238E27FC236}">
                <a16:creationId xmlns:a16="http://schemas.microsoft.com/office/drawing/2014/main" id="{FACCBA1F-63E2-62EC-F2E9-A31B8659CEE1}"/>
              </a:ext>
            </a:extLst>
          </p:cNvPr>
          <p:cNvPicPr>
            <a:picLocks noChangeAspect="1"/>
          </p:cNvPicPr>
          <p:nvPr/>
        </p:nvPicPr>
        <p:blipFill>
          <a:blip r:embed="rId3"/>
          <a:stretch>
            <a:fillRect/>
          </a:stretch>
        </p:blipFill>
        <p:spPr>
          <a:xfrm>
            <a:off x="4316506" y="1726855"/>
            <a:ext cx="7371394" cy="3404289"/>
          </a:xfrm>
          <a:prstGeom prst="rect">
            <a:avLst/>
          </a:prstGeom>
          <a:ln w="38100" cap="sq">
            <a:solidFill>
              <a:srgbClr val="FFFF00"/>
            </a:solidFill>
            <a:prstDash val="solid"/>
            <a:miter lim="800000"/>
          </a:ln>
          <a:effectLst>
            <a:outerShdw blurRad="50800" dist="38100" dir="2700000" algn="tl" rotWithShape="0">
              <a:srgbClr val="000000">
                <a:alpha val="43000"/>
              </a:srgbClr>
            </a:outerShdw>
            <a:reflection blurRad="6350" stA="52000" endA="300" endPos="35000" dir="5400000" sy="-100000" algn="bl" rotWithShape="0"/>
          </a:effectLst>
        </p:spPr>
      </p:pic>
    </p:spTree>
    <p:extLst>
      <p:ext uri="{BB962C8B-B14F-4D97-AF65-F5344CB8AC3E}">
        <p14:creationId xmlns:p14="http://schemas.microsoft.com/office/powerpoint/2010/main" val="1374421295"/>
      </p:ext>
    </p:extLst>
  </p:cSld>
  <p:clrMapOvr>
    <a:masterClrMapping/>
  </p:clrMapOvr>
  <p:transition spd="med" advClick="0" advTm="0">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Explainable AI: Caltech AI4Science Series Virtual Workshop">
            <a:extLst>
              <a:ext uri="{FF2B5EF4-FFF2-40B4-BE49-F238E27FC236}">
                <a16:creationId xmlns:a16="http://schemas.microsoft.com/office/drawing/2014/main" id="{AE68000D-E1D3-84DC-45D4-4C5E316723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30505" y="712694"/>
            <a:ext cx="8130989" cy="4065495"/>
          </a:xfrm>
          <a:prstGeom prst="rect">
            <a:avLst/>
          </a:prstGeom>
          <a:noFill/>
          <a:effectLst>
            <a:reflection blurRad="6350" stA="50000" endA="295" endPos="92000" dist="1016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0360821"/>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56BA54-0872-AEF3-CCBA-82DFDBF3A70D}"/>
              </a:ext>
            </a:extLst>
          </p:cNvPr>
          <p:cNvSpPr txBox="1"/>
          <p:nvPr/>
        </p:nvSpPr>
        <p:spPr>
          <a:xfrm>
            <a:off x="277907" y="684610"/>
            <a:ext cx="9188822" cy="5860515"/>
          </a:xfrm>
          <a:prstGeom prst="rect">
            <a:avLst/>
          </a:prstGeom>
          <a:noFill/>
        </p:spPr>
        <p:txBody>
          <a:bodyPr wrap="square">
            <a:spAutoFit/>
          </a:bodyPr>
          <a:lstStyle/>
          <a:p>
            <a:endParaRPr lang="en-IN" sz="1600" dirty="0">
              <a:solidFill>
                <a:srgbClr val="6AE7FF"/>
              </a:solidFill>
              <a:latin typeface="Yeseva One" panose="00000500000000000000"/>
            </a:endParaRPr>
          </a:p>
          <a:p>
            <a:pPr algn="ctr">
              <a:lnSpc>
                <a:spcPct val="150000"/>
              </a:lnSpc>
            </a:pPr>
            <a:r>
              <a:rPr lang="en-IN" sz="1600" b="1" dirty="0">
                <a:solidFill>
                  <a:schemeClr val="bg1"/>
                </a:solidFill>
                <a:highlight>
                  <a:srgbClr val="000000"/>
                </a:highlight>
                <a:latin typeface="Yeseva One" panose="00000500000000000000"/>
              </a:rPr>
              <a:t>Explainable AI aims to make the decision-making processes of AI models transparent and understandable</a:t>
            </a:r>
            <a:r>
              <a:rPr lang="en-IN" sz="1600" b="1" dirty="0">
                <a:solidFill>
                  <a:srgbClr val="6AE7FF"/>
                </a:solidFill>
                <a:highlight>
                  <a:srgbClr val="000000"/>
                </a:highlight>
                <a:latin typeface="Yeseva One" panose="00000500000000000000"/>
              </a:rPr>
              <a:t>.</a:t>
            </a:r>
          </a:p>
          <a:p>
            <a:pPr algn="ctr">
              <a:lnSpc>
                <a:spcPct val="150000"/>
              </a:lnSpc>
            </a:pPr>
            <a:r>
              <a:rPr lang="en-IN" sz="1600" b="1" dirty="0">
                <a:solidFill>
                  <a:schemeClr val="bg1"/>
                </a:solidFill>
                <a:highlight>
                  <a:srgbClr val="000000"/>
                </a:highlight>
                <a:latin typeface="Yeseva One" panose="00000500000000000000"/>
              </a:rPr>
              <a:t>Provides insights into how and why models make certain predictions.</a:t>
            </a:r>
          </a:p>
          <a:p>
            <a:pPr>
              <a:lnSpc>
                <a:spcPct val="150000"/>
              </a:lnSpc>
            </a:pPr>
            <a:r>
              <a:rPr lang="en-IN" sz="1400" b="1" dirty="0">
                <a:solidFill>
                  <a:srgbClr val="6AE7FF"/>
                </a:solidFill>
                <a:highlight>
                  <a:srgbClr val="800000"/>
                </a:highlight>
                <a:latin typeface="Yeseva One" panose="00000500000000000000"/>
              </a:rPr>
              <a:t>Importance of Interpretability in AI Models:</a:t>
            </a:r>
          </a:p>
          <a:p>
            <a:pPr marL="285750" indent="-285750">
              <a:lnSpc>
                <a:spcPct val="150000"/>
              </a:lnSpc>
              <a:buFont typeface="Wingdings" panose="05000000000000000000" pitchFamily="2" charset="2"/>
              <a:buChar char="Ø"/>
            </a:pPr>
            <a:r>
              <a:rPr lang="en-IN" sz="1400" b="1" dirty="0">
                <a:solidFill>
                  <a:srgbClr val="6AE7FF"/>
                </a:solidFill>
                <a:highlight>
                  <a:srgbClr val="000000"/>
                </a:highlight>
                <a:latin typeface="Yeseva One" panose="00000500000000000000"/>
              </a:rPr>
              <a:t>Critical in medical applications where understanding model decisions can impact patient outcomes.</a:t>
            </a:r>
          </a:p>
          <a:p>
            <a:pPr marL="285750" indent="-285750">
              <a:lnSpc>
                <a:spcPct val="150000"/>
              </a:lnSpc>
              <a:buFont typeface="Wingdings" panose="05000000000000000000" pitchFamily="2" charset="2"/>
              <a:buChar char="Ø"/>
            </a:pPr>
            <a:r>
              <a:rPr lang="en-IN" sz="1400" b="1" dirty="0">
                <a:solidFill>
                  <a:srgbClr val="6AE7FF"/>
                </a:solidFill>
                <a:highlight>
                  <a:srgbClr val="000000"/>
                </a:highlight>
                <a:latin typeface="Yeseva One" panose="00000500000000000000"/>
              </a:rPr>
              <a:t>Enhances trust and reliability in AI systems by providing clear reasoning behind predictions.</a:t>
            </a:r>
          </a:p>
          <a:p>
            <a:pPr marL="285750" indent="-285750">
              <a:lnSpc>
                <a:spcPct val="150000"/>
              </a:lnSpc>
              <a:buFont typeface="Wingdings" panose="05000000000000000000" pitchFamily="2" charset="2"/>
              <a:buChar char="Ø"/>
            </a:pPr>
            <a:r>
              <a:rPr lang="en-IN" sz="1400" b="1" dirty="0">
                <a:solidFill>
                  <a:srgbClr val="6AE7FF"/>
                </a:solidFill>
                <a:highlight>
                  <a:srgbClr val="000000"/>
                </a:highlight>
                <a:latin typeface="Yeseva One" panose="00000500000000000000"/>
              </a:rPr>
              <a:t>Assists clinicians in validating AI model outputs and integrating them into clinical workflows.</a:t>
            </a:r>
          </a:p>
          <a:p>
            <a:pPr>
              <a:lnSpc>
                <a:spcPct val="150000"/>
              </a:lnSpc>
            </a:pPr>
            <a:endParaRPr lang="en-IN" sz="1400" b="1" dirty="0">
              <a:solidFill>
                <a:srgbClr val="6AE7FF"/>
              </a:solidFill>
              <a:highlight>
                <a:srgbClr val="000000"/>
              </a:highlight>
              <a:latin typeface="Yeseva One" panose="00000500000000000000"/>
            </a:endParaRPr>
          </a:p>
          <a:p>
            <a:pPr>
              <a:lnSpc>
                <a:spcPct val="150000"/>
              </a:lnSpc>
            </a:pPr>
            <a:r>
              <a:rPr lang="en-IN" sz="1400" b="1" dirty="0">
                <a:solidFill>
                  <a:srgbClr val="6AE7FF"/>
                </a:solidFill>
                <a:highlight>
                  <a:srgbClr val="800000"/>
                </a:highlight>
                <a:latin typeface="Yeseva One" panose="00000500000000000000"/>
              </a:rPr>
              <a:t>Overview of Methods Used:</a:t>
            </a:r>
          </a:p>
          <a:p>
            <a:pPr>
              <a:lnSpc>
                <a:spcPct val="150000"/>
              </a:lnSpc>
            </a:pPr>
            <a:r>
              <a:rPr lang="en-IN" sz="1400" b="1" dirty="0">
                <a:solidFill>
                  <a:srgbClr val="FFFF00"/>
                </a:solidFill>
                <a:highlight>
                  <a:srgbClr val="000000"/>
                </a:highlight>
                <a:latin typeface="Yeseva One" panose="00000500000000000000"/>
              </a:rPr>
              <a:t>Grad-CAM (Gradient-weighted Class Activation Mapping):</a:t>
            </a:r>
          </a:p>
          <a:p>
            <a:pPr marL="285750" indent="-285750">
              <a:lnSpc>
                <a:spcPct val="150000"/>
              </a:lnSpc>
              <a:buFont typeface="Wingdings" panose="05000000000000000000" pitchFamily="2" charset="2"/>
              <a:buChar char="Ø"/>
            </a:pPr>
            <a:r>
              <a:rPr lang="en-IN" sz="1400" b="1" dirty="0">
                <a:solidFill>
                  <a:srgbClr val="6AE7FF"/>
                </a:solidFill>
                <a:highlight>
                  <a:srgbClr val="000000"/>
                </a:highlight>
                <a:latin typeface="Yeseva One" panose="00000500000000000000"/>
              </a:rPr>
              <a:t>Visualizes important regions in images that influence the model's predictions.</a:t>
            </a:r>
          </a:p>
          <a:p>
            <a:pPr marL="285750" indent="-285750">
              <a:lnSpc>
                <a:spcPct val="150000"/>
              </a:lnSpc>
              <a:buFont typeface="Wingdings" panose="05000000000000000000" pitchFamily="2" charset="2"/>
              <a:buChar char="Ø"/>
            </a:pPr>
            <a:r>
              <a:rPr lang="en-IN" sz="1400" b="1" dirty="0">
                <a:solidFill>
                  <a:srgbClr val="6AE7FF"/>
                </a:solidFill>
                <a:highlight>
                  <a:srgbClr val="000000"/>
                </a:highlight>
                <a:latin typeface="Yeseva One" panose="00000500000000000000"/>
              </a:rPr>
              <a:t>Enhances the interpretability of convolutional neural networks (CNNs).</a:t>
            </a:r>
          </a:p>
          <a:p>
            <a:pPr>
              <a:lnSpc>
                <a:spcPct val="150000"/>
              </a:lnSpc>
            </a:pPr>
            <a:r>
              <a:rPr lang="en-IN" sz="1400" b="1" dirty="0">
                <a:solidFill>
                  <a:srgbClr val="FFFF00"/>
                </a:solidFill>
                <a:highlight>
                  <a:srgbClr val="000000"/>
                </a:highlight>
                <a:latin typeface="Yeseva One" panose="00000500000000000000"/>
              </a:rPr>
              <a:t>LIME (Local Interpretable Model-agnostic Explanations):</a:t>
            </a:r>
          </a:p>
          <a:p>
            <a:pPr marL="285750" indent="-285750">
              <a:lnSpc>
                <a:spcPct val="150000"/>
              </a:lnSpc>
              <a:buFont typeface="Wingdings" panose="05000000000000000000" pitchFamily="2" charset="2"/>
              <a:buChar char="Ø"/>
            </a:pPr>
            <a:r>
              <a:rPr lang="en-IN" sz="1400" b="1" dirty="0">
                <a:solidFill>
                  <a:srgbClr val="6AE7FF"/>
                </a:solidFill>
                <a:highlight>
                  <a:srgbClr val="000000"/>
                </a:highlight>
                <a:latin typeface="Yeseva One" panose="00000500000000000000"/>
              </a:rPr>
              <a:t>Explains model predictions by approximating them with interpretable models in the vicinity of specific instances.</a:t>
            </a:r>
          </a:p>
          <a:p>
            <a:pPr marL="285750" indent="-285750">
              <a:lnSpc>
                <a:spcPct val="150000"/>
              </a:lnSpc>
              <a:buFont typeface="Wingdings" panose="05000000000000000000" pitchFamily="2" charset="2"/>
              <a:buChar char="Ø"/>
            </a:pPr>
            <a:r>
              <a:rPr lang="en-IN" sz="1400" b="1" dirty="0">
                <a:solidFill>
                  <a:srgbClr val="6AE7FF"/>
                </a:solidFill>
                <a:highlight>
                  <a:srgbClr val="000000"/>
                </a:highlight>
                <a:latin typeface="Yeseva One" panose="00000500000000000000"/>
              </a:rPr>
              <a:t>Useful for understanding the contribution of individual features to a prediction.</a:t>
            </a:r>
          </a:p>
          <a:p>
            <a:pPr>
              <a:lnSpc>
                <a:spcPct val="150000"/>
              </a:lnSpc>
            </a:pPr>
            <a:r>
              <a:rPr lang="en-IN" sz="1400" b="1" dirty="0">
                <a:solidFill>
                  <a:srgbClr val="FFFF00"/>
                </a:solidFill>
                <a:latin typeface="Yeseva One" panose="00000500000000000000"/>
              </a:rPr>
              <a:t>SHAP (Shapley Additive Explanations):</a:t>
            </a:r>
          </a:p>
          <a:p>
            <a:pPr marL="285750" indent="-285750">
              <a:lnSpc>
                <a:spcPct val="150000"/>
              </a:lnSpc>
              <a:buFont typeface="Wingdings" panose="05000000000000000000" pitchFamily="2" charset="2"/>
              <a:buChar char="Ø"/>
            </a:pPr>
            <a:r>
              <a:rPr lang="en-IN" sz="1400" b="1" dirty="0">
                <a:solidFill>
                  <a:srgbClr val="6AE7FF"/>
                </a:solidFill>
                <a:highlight>
                  <a:srgbClr val="000000"/>
                </a:highlight>
                <a:latin typeface="Yeseva One" panose="00000500000000000000"/>
              </a:rPr>
              <a:t>Measures the impact of each feature on the model's output.</a:t>
            </a:r>
          </a:p>
          <a:p>
            <a:pPr marL="285750" indent="-285750">
              <a:lnSpc>
                <a:spcPct val="150000"/>
              </a:lnSpc>
              <a:buFont typeface="Wingdings" panose="05000000000000000000" pitchFamily="2" charset="2"/>
              <a:buChar char="Ø"/>
            </a:pPr>
            <a:r>
              <a:rPr lang="en-IN" sz="1400" b="1" dirty="0">
                <a:solidFill>
                  <a:srgbClr val="6AE7FF"/>
                </a:solidFill>
                <a:highlight>
                  <a:srgbClr val="000000"/>
                </a:highlight>
                <a:latin typeface="Yeseva One" panose="00000500000000000000"/>
              </a:rPr>
              <a:t>Provides a comprehensive understanding of feature importance and contribution.</a:t>
            </a:r>
          </a:p>
        </p:txBody>
      </p:sp>
      <p:sp>
        <p:nvSpPr>
          <p:cNvPr id="5" name="TextBox 4">
            <a:extLst>
              <a:ext uri="{FF2B5EF4-FFF2-40B4-BE49-F238E27FC236}">
                <a16:creationId xmlns:a16="http://schemas.microsoft.com/office/drawing/2014/main" id="{B52E16E1-4D33-8EED-F540-939781DD1DDE}"/>
              </a:ext>
            </a:extLst>
          </p:cNvPr>
          <p:cNvSpPr txBox="1"/>
          <p:nvPr/>
        </p:nvSpPr>
        <p:spPr>
          <a:xfrm>
            <a:off x="1013012" y="312875"/>
            <a:ext cx="11098306" cy="461665"/>
          </a:xfrm>
          <a:prstGeom prst="rect">
            <a:avLst/>
          </a:prstGeom>
          <a:noFill/>
        </p:spPr>
        <p:txBody>
          <a:bodyPr wrap="square">
            <a:spAutoFit/>
          </a:bodyPr>
          <a:lstStyle/>
          <a:p>
            <a:pPr algn="ctr"/>
            <a:r>
              <a:rPr lang="en-IN" sz="2400" b="1" dirty="0">
                <a:solidFill>
                  <a:srgbClr val="6AE7FF"/>
                </a:solidFill>
                <a:highlight>
                  <a:srgbClr val="000000"/>
                </a:highlight>
                <a:latin typeface="Yeseva One" panose="00000500000000000000"/>
              </a:rPr>
              <a:t>Introduction to Explainable AI (XAI):</a:t>
            </a:r>
          </a:p>
        </p:txBody>
      </p:sp>
      <p:pic>
        <p:nvPicPr>
          <p:cNvPr id="7" name="Picture 6">
            <a:extLst>
              <a:ext uri="{FF2B5EF4-FFF2-40B4-BE49-F238E27FC236}">
                <a16:creationId xmlns:a16="http://schemas.microsoft.com/office/drawing/2014/main" id="{09264E5C-9F65-E8DF-1828-DA62623BEB63}"/>
              </a:ext>
            </a:extLst>
          </p:cNvPr>
          <p:cNvPicPr>
            <a:picLocks noChangeAspect="1"/>
          </p:cNvPicPr>
          <p:nvPr/>
        </p:nvPicPr>
        <p:blipFill>
          <a:blip r:embed="rId3"/>
          <a:stretch>
            <a:fillRect/>
          </a:stretch>
        </p:blipFill>
        <p:spPr>
          <a:xfrm>
            <a:off x="6723529" y="2993923"/>
            <a:ext cx="4769224" cy="1964065"/>
          </a:xfrm>
          <a:prstGeom prst="rect">
            <a:avLst/>
          </a:prstGeom>
          <a:ln>
            <a:solidFill>
              <a:srgbClr val="FFFF00"/>
            </a:solidFill>
          </a:ln>
        </p:spPr>
      </p:pic>
    </p:spTree>
  </p:cSld>
  <p:clrMapOvr>
    <a:masterClrMapping/>
  </p:clrMapOvr>
  <p:transition spd="med" advClick="0" advTm="0">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组合 135"/>
          <p:cNvGrpSpPr/>
          <p:nvPr/>
        </p:nvGrpSpPr>
        <p:grpSpPr>
          <a:xfrm rot="10800000" flipH="1">
            <a:off x="215154" y="411479"/>
            <a:ext cx="11797552" cy="6400799"/>
            <a:chOff x="850264" y="1552754"/>
            <a:chExt cx="10491473" cy="4877076"/>
          </a:xfrm>
        </p:grpSpPr>
        <p:grpSp>
          <p:nvGrpSpPr>
            <p:cNvPr id="135" name="组合 134"/>
            <p:cNvGrpSpPr/>
            <p:nvPr/>
          </p:nvGrpSpPr>
          <p:grpSpPr>
            <a:xfrm>
              <a:off x="850264" y="1552754"/>
              <a:ext cx="10491473" cy="4877076"/>
              <a:chOff x="850264" y="1552754"/>
              <a:chExt cx="10491473" cy="4877076"/>
            </a:xfrm>
          </p:grpSpPr>
          <p:sp>
            <p:nvSpPr>
              <p:cNvPr id="2" name="任意多边形 1"/>
              <p:cNvSpPr/>
              <p:nvPr/>
            </p:nvSpPr>
            <p:spPr>
              <a:xfrm>
                <a:off x="850264" y="1552754"/>
                <a:ext cx="10491473" cy="4877076"/>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Yeseva One" panose="00000500000000000000" pitchFamily="2" charset="0"/>
                </a:endParaRPr>
              </a:p>
            </p:txBody>
          </p:sp>
          <p:grpSp>
            <p:nvGrpSpPr>
              <p:cNvPr id="134" name="组合 133"/>
              <p:cNvGrpSpPr/>
              <p:nvPr/>
            </p:nvGrpSpPr>
            <p:grpSpPr>
              <a:xfrm flipH="1">
                <a:off x="8703444" y="1553441"/>
                <a:ext cx="1573211" cy="303301"/>
                <a:chOff x="8522049" y="1552754"/>
                <a:chExt cx="1547284" cy="303301"/>
              </a:xfrm>
            </p:grpSpPr>
            <p:sp>
              <p:nvSpPr>
                <p:cNvPr id="3" name="平行四边形 2"/>
                <p:cNvSpPr/>
                <p:nvPr/>
              </p:nvSpPr>
              <p:spPr>
                <a:xfrm>
                  <a:off x="9478425" y="1552754"/>
                  <a:ext cx="590908" cy="303301"/>
                </a:xfrm>
                <a:prstGeom prst="parallelogram">
                  <a:avLst>
                    <a:gd name="adj" fmla="val 87809"/>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latin typeface="Yeseva One" panose="00000500000000000000" pitchFamily="2" charset="0"/>
                  </a:endParaRPr>
                </a:p>
              </p:txBody>
            </p:sp>
            <p:sp>
              <p:nvSpPr>
                <p:cNvPr id="126" name="平行四边形 125"/>
                <p:cNvSpPr/>
                <p:nvPr/>
              </p:nvSpPr>
              <p:spPr>
                <a:xfrm>
                  <a:off x="9006937" y="1552754"/>
                  <a:ext cx="590908" cy="303301"/>
                </a:xfrm>
                <a:prstGeom prst="parallelogram">
                  <a:avLst>
                    <a:gd name="adj" fmla="val 87809"/>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latin typeface="Yeseva One" panose="00000500000000000000" pitchFamily="2" charset="0"/>
                  </a:endParaRPr>
                </a:p>
              </p:txBody>
            </p:sp>
            <p:sp>
              <p:nvSpPr>
                <p:cNvPr id="127" name="平行四边形 126"/>
                <p:cNvSpPr/>
                <p:nvPr/>
              </p:nvSpPr>
              <p:spPr>
                <a:xfrm>
                  <a:off x="8522049" y="1552754"/>
                  <a:ext cx="590908" cy="303301"/>
                </a:xfrm>
                <a:prstGeom prst="parallelogram">
                  <a:avLst>
                    <a:gd name="adj" fmla="val 87809"/>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latin typeface="Yeseva One" panose="00000500000000000000" pitchFamily="2" charset="0"/>
                  </a:endParaRPr>
                </a:p>
              </p:txBody>
            </p:sp>
          </p:grpSp>
        </p:grpSp>
        <p:sp>
          <p:nvSpPr>
            <p:cNvPr id="118" name="平行四边形 117"/>
            <p:cNvSpPr/>
            <p:nvPr/>
          </p:nvSpPr>
          <p:spPr>
            <a:xfrm>
              <a:off x="1376073" y="1554130"/>
              <a:ext cx="590908" cy="301925"/>
            </a:xfrm>
            <a:prstGeom prst="parallelogram">
              <a:avLst>
                <a:gd name="adj" fmla="val 87857"/>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latin typeface="Yeseva One" panose="00000500000000000000" pitchFamily="2" charset="0"/>
              </a:endParaRPr>
            </a:p>
          </p:txBody>
        </p:sp>
        <p:sp>
          <p:nvSpPr>
            <p:cNvPr id="119" name="平行四边形 118"/>
            <p:cNvSpPr/>
            <p:nvPr/>
          </p:nvSpPr>
          <p:spPr>
            <a:xfrm>
              <a:off x="1860961" y="1555506"/>
              <a:ext cx="590908" cy="301925"/>
            </a:xfrm>
            <a:prstGeom prst="parallelogram">
              <a:avLst>
                <a:gd name="adj" fmla="val 87857"/>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latin typeface="Yeseva One" panose="00000500000000000000" pitchFamily="2" charset="0"/>
              </a:endParaRPr>
            </a:p>
          </p:txBody>
        </p:sp>
        <p:sp>
          <p:nvSpPr>
            <p:cNvPr id="120" name="平行四边形 119"/>
            <p:cNvSpPr/>
            <p:nvPr/>
          </p:nvSpPr>
          <p:spPr>
            <a:xfrm>
              <a:off x="2332449" y="1554130"/>
              <a:ext cx="590908" cy="301925"/>
            </a:xfrm>
            <a:prstGeom prst="parallelogram">
              <a:avLst>
                <a:gd name="adj" fmla="val 87857"/>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latin typeface="Yeseva One" panose="00000500000000000000" pitchFamily="2" charset="0"/>
              </a:endParaRPr>
            </a:p>
          </p:txBody>
        </p:sp>
      </p:grpSp>
      <p:grpSp>
        <p:nvGrpSpPr>
          <p:cNvPr id="6" name="组合 5"/>
          <p:cNvGrpSpPr/>
          <p:nvPr/>
        </p:nvGrpSpPr>
        <p:grpSpPr>
          <a:xfrm>
            <a:off x="179294" y="460475"/>
            <a:ext cx="4598035" cy="262255"/>
            <a:chOff x="611" y="1760"/>
            <a:chExt cx="7241" cy="413"/>
          </a:xfrm>
          <a:solidFill>
            <a:srgbClr val="6AE7FF"/>
          </a:solidFill>
        </p:grpSpPr>
        <p:sp>
          <p:nvSpPr>
            <p:cNvPr id="4" name="矩形 3"/>
            <p:cNvSpPr/>
            <p:nvPr/>
          </p:nvSpPr>
          <p:spPr>
            <a:xfrm>
              <a:off x="5477" y="1760"/>
              <a:ext cx="2059" cy="1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5" name="平行四边形 4"/>
            <p:cNvSpPr/>
            <p:nvPr/>
          </p:nvSpPr>
          <p:spPr>
            <a:xfrm>
              <a:off x="611" y="1996"/>
              <a:ext cx="5169" cy="72"/>
            </a:xfrm>
            <a:prstGeom prst="parallelogram">
              <a:avLst>
                <a:gd name="adj" fmla="val 31755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Yeseva One" panose="00000500000000000000" pitchFamily="2" charset="0"/>
              </a:endParaRPr>
            </a:p>
          </p:txBody>
        </p:sp>
        <p:sp>
          <p:nvSpPr>
            <p:cNvPr id="48" name="椭圆 47"/>
            <p:cNvSpPr/>
            <p:nvPr/>
          </p:nvSpPr>
          <p:spPr>
            <a:xfrm>
              <a:off x="6279" y="1984"/>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49" name="椭圆 48"/>
            <p:cNvSpPr/>
            <p:nvPr/>
          </p:nvSpPr>
          <p:spPr>
            <a:xfrm>
              <a:off x="6548" y="1984"/>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50" name="椭圆 49"/>
            <p:cNvSpPr/>
            <p:nvPr/>
          </p:nvSpPr>
          <p:spPr>
            <a:xfrm>
              <a:off x="6820" y="1984"/>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51" name="椭圆 50"/>
            <p:cNvSpPr/>
            <p:nvPr/>
          </p:nvSpPr>
          <p:spPr>
            <a:xfrm>
              <a:off x="7428" y="1976"/>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cxnSp>
          <p:nvCxnSpPr>
            <p:cNvPr id="53" name="直接连接符 52"/>
            <p:cNvCxnSpPr/>
            <p:nvPr/>
          </p:nvCxnSpPr>
          <p:spPr>
            <a:xfrm>
              <a:off x="3094" y="2173"/>
              <a:ext cx="4759" cy="0"/>
            </a:xfrm>
            <a:prstGeom prst="line">
              <a:avLst/>
            </a:prstGeom>
            <a:grpFill/>
            <a:ln>
              <a:solidFill>
                <a:srgbClr val="6AE7FF"/>
              </a:solidFill>
              <a:prstDash val="sysDash"/>
            </a:ln>
          </p:spPr>
          <p:style>
            <a:lnRef idx="1">
              <a:schemeClr val="accent1"/>
            </a:lnRef>
            <a:fillRef idx="0">
              <a:schemeClr val="accent1"/>
            </a:fillRef>
            <a:effectRef idx="0">
              <a:schemeClr val="accent1"/>
            </a:effectRef>
            <a:fontRef idx="minor">
              <a:schemeClr val="tx1"/>
            </a:fontRef>
          </p:style>
        </p:cxnSp>
      </p:grpSp>
      <p:sp>
        <p:nvSpPr>
          <p:cNvPr id="7" name="文本框 6"/>
          <p:cNvSpPr txBox="1"/>
          <p:nvPr/>
        </p:nvSpPr>
        <p:spPr>
          <a:xfrm>
            <a:off x="4109783" y="606999"/>
            <a:ext cx="4896242" cy="584775"/>
          </a:xfrm>
          <a:prstGeom prst="rect">
            <a:avLst/>
          </a:prstGeom>
          <a:noFill/>
        </p:spPr>
        <p:txBody>
          <a:bodyPr wrap="square" rtlCol="0">
            <a:spAutoFit/>
          </a:bodyPr>
          <a:lstStyle/>
          <a:p>
            <a:pPr algn="ctr"/>
            <a:r>
              <a:rPr lang="en-IN" altLang="zh-CN" sz="3200" b="1" u="sng" dirty="0">
                <a:solidFill>
                  <a:srgbClr val="10FBFE"/>
                </a:solidFill>
                <a:latin typeface="Yeseva One" panose="00000500000000000000" pitchFamily="2" charset="0"/>
                <a:ea typeface="微软雅黑" panose="020B0503020204020204" charset="-122"/>
              </a:rPr>
              <a:t>INTRODUCTION :</a:t>
            </a:r>
            <a:endParaRPr lang="zh-CN" altLang="en-US" sz="3200" b="1" u="sng" dirty="0">
              <a:solidFill>
                <a:srgbClr val="10FBFE"/>
              </a:solidFill>
              <a:latin typeface="Yeseva One" panose="00000500000000000000" pitchFamily="2" charset="0"/>
              <a:ea typeface="微软雅黑" panose="020B0503020204020204" charset="-122"/>
            </a:endParaRPr>
          </a:p>
        </p:txBody>
      </p:sp>
      <p:sp>
        <p:nvSpPr>
          <p:cNvPr id="8" name="文本框 7"/>
          <p:cNvSpPr txBox="1"/>
          <p:nvPr/>
        </p:nvSpPr>
        <p:spPr>
          <a:xfrm>
            <a:off x="710651" y="1171617"/>
            <a:ext cx="8214267" cy="4894866"/>
          </a:xfrm>
          <a:prstGeom prst="rect">
            <a:avLst/>
          </a:prstGeom>
          <a:noFill/>
        </p:spPr>
        <p:txBody>
          <a:bodyPr wrap="square" rtlCol="0">
            <a:spAutoFit/>
          </a:bodyPr>
          <a:lstStyle/>
          <a:p>
            <a:pPr>
              <a:lnSpc>
                <a:spcPct val="200000"/>
              </a:lnSpc>
            </a:pPr>
            <a:r>
              <a:rPr lang="en-US" sz="1600" b="1" u="sng" dirty="0">
                <a:solidFill>
                  <a:srgbClr val="10FBFE"/>
                </a:solidFill>
                <a:latin typeface="Yeseva One" panose="00000500000000000000" pitchFamily="2" charset="0"/>
                <a:ea typeface="微软雅黑" panose="020B0503020204020204" charset="-122"/>
              </a:rPr>
              <a:t>Importance of Early Melanoma Detection: </a:t>
            </a:r>
          </a:p>
          <a:p>
            <a:pPr marL="285750" indent="-285750">
              <a:lnSpc>
                <a:spcPct val="200000"/>
              </a:lnSpc>
              <a:buFont typeface="Wingdings" panose="05000000000000000000" pitchFamily="2" charset="2"/>
              <a:buChar char="Ø"/>
            </a:pPr>
            <a:r>
              <a:rPr lang="en-US" sz="1400" dirty="0">
                <a:solidFill>
                  <a:srgbClr val="10FBFE"/>
                </a:solidFill>
                <a:highlight>
                  <a:srgbClr val="000000"/>
                </a:highlight>
                <a:latin typeface="Yeseva One" panose="00000500000000000000" pitchFamily="2" charset="0"/>
                <a:ea typeface="微软雅黑" panose="020B0503020204020204" charset="-122"/>
              </a:rPr>
              <a:t>Melanoma is a deadly form of skin cancer that can be fatal if not detected early. </a:t>
            </a:r>
          </a:p>
          <a:p>
            <a:pPr marL="285750" indent="-285750">
              <a:lnSpc>
                <a:spcPct val="200000"/>
              </a:lnSpc>
              <a:buFont typeface="Wingdings" panose="05000000000000000000" pitchFamily="2" charset="2"/>
              <a:buChar char="Ø"/>
            </a:pPr>
            <a:r>
              <a:rPr lang="en-US" sz="1400" dirty="0">
                <a:solidFill>
                  <a:srgbClr val="10FBFE"/>
                </a:solidFill>
                <a:highlight>
                  <a:srgbClr val="000000"/>
                </a:highlight>
                <a:latin typeface="Yeseva One" panose="00000500000000000000" pitchFamily="2" charset="0"/>
                <a:ea typeface="微软雅黑" panose="020B0503020204020204" charset="-122"/>
              </a:rPr>
              <a:t>Early detection significantly improves the prognosis and chances of successful treatment.</a:t>
            </a:r>
          </a:p>
          <a:p>
            <a:pPr marL="285750" indent="-285750">
              <a:lnSpc>
                <a:spcPct val="200000"/>
              </a:lnSpc>
              <a:buFont typeface="Wingdings" panose="05000000000000000000" pitchFamily="2" charset="2"/>
              <a:buChar char="Ø"/>
            </a:pPr>
            <a:r>
              <a:rPr lang="en-US" sz="1400" dirty="0">
                <a:solidFill>
                  <a:srgbClr val="10FBFE"/>
                </a:solidFill>
                <a:highlight>
                  <a:srgbClr val="000000"/>
                </a:highlight>
                <a:latin typeface="Yeseva One" panose="00000500000000000000" pitchFamily="2" charset="0"/>
                <a:ea typeface="微软雅黑" panose="020B0503020204020204" charset="-122"/>
              </a:rPr>
              <a:t>Hence, accurate and timely detection of melanoma is critical for saving lives.</a:t>
            </a:r>
          </a:p>
          <a:p>
            <a:pPr>
              <a:lnSpc>
                <a:spcPct val="200000"/>
              </a:lnSpc>
            </a:pPr>
            <a:endParaRPr lang="en-US" sz="1400" dirty="0">
              <a:solidFill>
                <a:srgbClr val="10FBFE"/>
              </a:solidFill>
              <a:latin typeface="Yeseva One" panose="00000500000000000000" pitchFamily="2" charset="0"/>
              <a:ea typeface="微软雅黑" panose="020B0503020204020204" charset="-122"/>
            </a:endParaRPr>
          </a:p>
          <a:p>
            <a:pPr>
              <a:lnSpc>
                <a:spcPct val="200000"/>
              </a:lnSpc>
            </a:pPr>
            <a:r>
              <a:rPr lang="en-US" sz="1600" b="1" u="sng" dirty="0">
                <a:solidFill>
                  <a:srgbClr val="10FBFE"/>
                </a:solidFill>
                <a:latin typeface="Yeseva One" panose="00000500000000000000" pitchFamily="2" charset="0"/>
                <a:ea typeface="微软雅黑" panose="020B0503020204020204" charset="-122"/>
              </a:rPr>
              <a:t>Project Objectives and Methodologies:</a:t>
            </a:r>
          </a:p>
          <a:p>
            <a:pPr marL="285750" indent="-285750">
              <a:lnSpc>
                <a:spcPct val="200000"/>
              </a:lnSpc>
              <a:buFont typeface="Wingdings" panose="05000000000000000000" pitchFamily="2" charset="2"/>
              <a:buChar char="Ø"/>
            </a:pPr>
            <a:r>
              <a:rPr lang="en-US" sz="1400" dirty="0">
                <a:solidFill>
                  <a:srgbClr val="10FBFE"/>
                </a:solidFill>
                <a:highlight>
                  <a:srgbClr val="000000"/>
                </a:highlight>
                <a:latin typeface="Yeseva One" panose="00000500000000000000" pitchFamily="2" charset="0"/>
                <a:ea typeface="微软雅黑" panose="020B0503020204020204" charset="-122"/>
              </a:rPr>
              <a:t>The project aims to develop robust machine learning and deep learning models for melanoma detection. </a:t>
            </a:r>
          </a:p>
          <a:p>
            <a:pPr marL="285750" indent="-285750">
              <a:lnSpc>
                <a:spcPct val="200000"/>
              </a:lnSpc>
              <a:buFont typeface="Wingdings" panose="05000000000000000000" pitchFamily="2" charset="2"/>
              <a:buChar char="Ø"/>
            </a:pPr>
            <a:r>
              <a:rPr lang="en-US" sz="1400" dirty="0">
                <a:solidFill>
                  <a:srgbClr val="10FBFE"/>
                </a:solidFill>
                <a:highlight>
                  <a:srgbClr val="000000"/>
                </a:highlight>
                <a:latin typeface="Yeseva One" panose="00000500000000000000" pitchFamily="2" charset="0"/>
                <a:ea typeface="微软雅黑" panose="020B0503020204020204" charset="-122"/>
              </a:rPr>
              <a:t>Utilizing deep learning CNNs and XGBoost models, along with interpretability techniques like Grad-CAM ,LIME &amp; SHAP , the project seeks to achieve accurate and explainable predictions. </a:t>
            </a:r>
          </a:p>
          <a:p>
            <a:pPr marL="285750" indent="-285750">
              <a:lnSpc>
                <a:spcPct val="200000"/>
              </a:lnSpc>
              <a:buFont typeface="Wingdings" panose="05000000000000000000" pitchFamily="2" charset="2"/>
              <a:buChar char="Ø"/>
            </a:pPr>
            <a:r>
              <a:rPr lang="en-US" sz="1400" dirty="0">
                <a:solidFill>
                  <a:srgbClr val="10FBFE"/>
                </a:solidFill>
                <a:highlight>
                  <a:srgbClr val="000000"/>
                </a:highlight>
                <a:latin typeface="Yeseva One" panose="00000500000000000000" pitchFamily="2" charset="0"/>
                <a:ea typeface="微软雅黑" panose="020B0503020204020204" charset="-122"/>
              </a:rPr>
              <a:t>By analyzing model performance, interpretability, and feature importance, the project aims to contribute to the advancement of melanoma detection techniques.</a:t>
            </a:r>
          </a:p>
        </p:txBody>
      </p:sp>
      <p:pic>
        <p:nvPicPr>
          <p:cNvPr id="12" name="Picture 11">
            <a:extLst>
              <a:ext uri="{FF2B5EF4-FFF2-40B4-BE49-F238E27FC236}">
                <a16:creationId xmlns:a16="http://schemas.microsoft.com/office/drawing/2014/main" id="{7DFFF604-41F3-CDA4-55B8-732DE41D0EBD}"/>
              </a:ext>
            </a:extLst>
          </p:cNvPr>
          <p:cNvPicPr>
            <a:picLocks noChangeAspect="1"/>
          </p:cNvPicPr>
          <p:nvPr/>
        </p:nvPicPr>
        <p:blipFill>
          <a:blip r:embed="rId3"/>
          <a:stretch>
            <a:fillRect/>
          </a:stretch>
        </p:blipFill>
        <p:spPr>
          <a:xfrm>
            <a:off x="9501523" y="882733"/>
            <a:ext cx="1840215" cy="2169805"/>
          </a:xfrm>
          <a:prstGeom prst="rect">
            <a:avLst/>
          </a:prstGeom>
          <a:ln w="38100" cap="sq">
            <a:solidFill>
              <a:srgbClr val="6AE7FF"/>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A58539D0-9620-E069-6DED-F41F79A0252F}"/>
              </a:ext>
            </a:extLst>
          </p:cNvPr>
          <p:cNvPicPr>
            <a:picLocks noChangeAspect="1"/>
          </p:cNvPicPr>
          <p:nvPr/>
        </p:nvPicPr>
        <p:blipFill>
          <a:blip r:embed="rId4"/>
          <a:stretch>
            <a:fillRect/>
          </a:stretch>
        </p:blipFill>
        <p:spPr>
          <a:xfrm>
            <a:off x="9525300" y="3611879"/>
            <a:ext cx="1887024" cy="1989170"/>
          </a:xfrm>
          <a:prstGeom prst="rect">
            <a:avLst/>
          </a:prstGeom>
          <a:ln w="38100" cap="sq">
            <a:solidFill>
              <a:srgbClr val="6AE7FF"/>
            </a:solidFill>
            <a:prstDash val="solid"/>
            <a:miter lim="800000"/>
          </a:ln>
          <a:effectLst>
            <a:outerShdw blurRad="50800" dist="38100" dir="2700000" algn="tl" rotWithShape="0">
              <a:srgbClr val="000000">
                <a:alpha val="43000"/>
              </a:srgbClr>
            </a:outerShdw>
          </a:effectLst>
        </p:spPr>
      </p:pic>
      <p:sp>
        <p:nvSpPr>
          <p:cNvPr id="15" name="TextBox 14">
            <a:extLst>
              <a:ext uri="{FF2B5EF4-FFF2-40B4-BE49-F238E27FC236}">
                <a16:creationId xmlns:a16="http://schemas.microsoft.com/office/drawing/2014/main" id="{E2D2D48B-F604-910C-16A1-BD76E2548129}"/>
              </a:ext>
            </a:extLst>
          </p:cNvPr>
          <p:cNvSpPr txBox="1"/>
          <p:nvPr/>
        </p:nvSpPr>
        <p:spPr>
          <a:xfrm>
            <a:off x="8216937" y="1732548"/>
            <a:ext cx="1203478" cy="376462"/>
          </a:xfrm>
          <a:prstGeom prst="rect">
            <a:avLst/>
          </a:prstGeom>
          <a:noFill/>
        </p:spPr>
        <p:txBody>
          <a:bodyPr wrap="square" rtlCol="0">
            <a:spAutoFit/>
          </a:bodyPr>
          <a:lstStyle/>
          <a:p>
            <a:r>
              <a:rPr lang="en-IN" dirty="0">
                <a:solidFill>
                  <a:srgbClr val="6AE7FF"/>
                </a:solidFill>
                <a:highlight>
                  <a:srgbClr val="000000"/>
                </a:highlight>
              </a:rPr>
              <a:t>Melanoma</a:t>
            </a:r>
          </a:p>
        </p:txBody>
      </p:sp>
      <p:cxnSp>
        <p:nvCxnSpPr>
          <p:cNvPr id="17" name="Connector: Elbow 16">
            <a:extLst>
              <a:ext uri="{FF2B5EF4-FFF2-40B4-BE49-F238E27FC236}">
                <a16:creationId xmlns:a16="http://schemas.microsoft.com/office/drawing/2014/main" id="{3EB84E7E-F02C-5B1F-CBBB-3C004354E12E}"/>
              </a:ext>
            </a:extLst>
          </p:cNvPr>
          <p:cNvCxnSpPr>
            <a:endCxn id="15" idx="2"/>
          </p:cNvCxnSpPr>
          <p:nvPr/>
        </p:nvCxnSpPr>
        <p:spPr>
          <a:xfrm rot="10800000">
            <a:off x="8818677" y="2109010"/>
            <a:ext cx="601739" cy="35628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E95625F-795E-37C9-16AF-13D217AF653E}"/>
              </a:ext>
            </a:extLst>
          </p:cNvPr>
          <p:cNvSpPr txBox="1"/>
          <p:nvPr/>
        </p:nvSpPr>
        <p:spPr>
          <a:xfrm>
            <a:off x="10050806" y="5697151"/>
            <a:ext cx="852848" cy="369332"/>
          </a:xfrm>
          <a:prstGeom prst="rect">
            <a:avLst/>
          </a:prstGeom>
          <a:noFill/>
        </p:spPr>
        <p:txBody>
          <a:bodyPr wrap="square" rtlCol="0">
            <a:spAutoFit/>
          </a:bodyPr>
          <a:lstStyle/>
          <a:p>
            <a:r>
              <a:rPr lang="en-IN" dirty="0">
                <a:solidFill>
                  <a:srgbClr val="6AE7FF"/>
                </a:solidFill>
                <a:highlight>
                  <a:srgbClr val="000000"/>
                </a:highlight>
              </a:rPr>
              <a:t>Benign</a:t>
            </a: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wedge">
                                      <p:cBhvr>
                                        <p:cTn id="7" dur="500"/>
                                        <p:tgtEl>
                                          <p:spTgt spid="136"/>
                                        </p:tgtEl>
                                      </p:cBhvr>
                                    </p:animEffect>
                                  </p:childTnLst>
                                </p:cTn>
                              </p:par>
                            </p:childTnLst>
                          </p:cTn>
                        </p:par>
                        <p:par>
                          <p:cTn id="8" fill="hold">
                            <p:stCondLst>
                              <p:cond delay="500"/>
                            </p:stCondLst>
                            <p:childTnLst>
                              <p:par>
                                <p:cTn id="9" presetID="29"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ppt_x</p:attrName>
                                        </p:attrNameLst>
                                      </p:cBhvr>
                                      <p:tavLst>
                                        <p:tav tm="0">
                                          <p:val>
                                            <p:strVal val="#ppt_x-.2"/>
                                          </p:val>
                                        </p:tav>
                                        <p:tav tm="100000">
                                          <p:val>
                                            <p:strVal val="#ppt_x"/>
                                          </p:val>
                                        </p:tav>
                                      </p:tavLst>
                                    </p:anim>
                                    <p:anim calcmode="lin" valueType="num">
                                      <p:cBhvr>
                                        <p:cTn id="12" dur="5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13" dur="500"/>
                                        <p:tgtEl>
                                          <p:spTgt spid="6"/>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p:stCondLst>
                              <p:cond delay="1500"/>
                            </p:stCondLst>
                            <p:childTnLst>
                              <p:par>
                                <p:cTn id="21" presetID="18" presetClass="entr" presetSubtype="6"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strips(downRight)">
                                      <p:cBhvr>
                                        <p:cTn id="2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52E16E1-4D33-8EED-F540-939781DD1DDE}"/>
              </a:ext>
            </a:extLst>
          </p:cNvPr>
          <p:cNvSpPr txBox="1"/>
          <p:nvPr/>
        </p:nvSpPr>
        <p:spPr>
          <a:xfrm>
            <a:off x="188258" y="312875"/>
            <a:ext cx="11815483" cy="461665"/>
          </a:xfrm>
          <a:prstGeom prst="rect">
            <a:avLst/>
          </a:prstGeom>
          <a:noFill/>
        </p:spPr>
        <p:txBody>
          <a:bodyPr wrap="square">
            <a:spAutoFit/>
          </a:bodyPr>
          <a:lstStyle/>
          <a:p>
            <a:pPr algn="ctr"/>
            <a:r>
              <a:rPr lang="en-US" sz="2400" b="1" dirty="0">
                <a:solidFill>
                  <a:srgbClr val="6AE7FF"/>
                </a:solidFill>
                <a:highlight>
                  <a:srgbClr val="000000"/>
                </a:highlight>
                <a:latin typeface="Yeseva One" panose="00000500000000000000"/>
              </a:rPr>
              <a:t>Grad-CAM Analysis (Correctly Classified Images)</a:t>
            </a:r>
            <a:endParaRPr lang="en-IN" sz="2400" b="1" dirty="0">
              <a:solidFill>
                <a:srgbClr val="6AE7FF"/>
              </a:solidFill>
              <a:highlight>
                <a:srgbClr val="000000"/>
              </a:highlight>
              <a:latin typeface="Yeseva One" panose="00000500000000000000"/>
            </a:endParaRPr>
          </a:p>
        </p:txBody>
      </p:sp>
      <p:pic>
        <p:nvPicPr>
          <p:cNvPr id="2" name="Picture 1">
            <a:extLst>
              <a:ext uri="{FF2B5EF4-FFF2-40B4-BE49-F238E27FC236}">
                <a16:creationId xmlns:a16="http://schemas.microsoft.com/office/drawing/2014/main" id="{B2794315-7921-9FA0-84B3-66EC24F26D25}"/>
              </a:ext>
            </a:extLst>
          </p:cNvPr>
          <p:cNvPicPr>
            <a:picLocks noChangeAspect="1"/>
          </p:cNvPicPr>
          <p:nvPr/>
        </p:nvPicPr>
        <p:blipFill>
          <a:blip r:embed="rId3"/>
          <a:stretch>
            <a:fillRect/>
          </a:stretch>
        </p:blipFill>
        <p:spPr>
          <a:xfrm>
            <a:off x="5931012" y="2661610"/>
            <a:ext cx="6083411" cy="1907048"/>
          </a:xfrm>
          <a:prstGeom prst="rect">
            <a:avLst/>
          </a:prstGeom>
          <a:ln w="38100" cap="sq">
            <a:solidFill>
              <a:srgbClr val="FFFF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1D26AC5C-5209-AFF5-692A-CE320E0C40E9}"/>
              </a:ext>
            </a:extLst>
          </p:cNvPr>
          <p:cNvPicPr>
            <a:picLocks noChangeAspect="1"/>
          </p:cNvPicPr>
          <p:nvPr/>
        </p:nvPicPr>
        <p:blipFill>
          <a:blip r:embed="rId4"/>
          <a:stretch>
            <a:fillRect/>
          </a:stretch>
        </p:blipFill>
        <p:spPr>
          <a:xfrm>
            <a:off x="72390" y="973974"/>
            <a:ext cx="5858622" cy="1619478"/>
          </a:xfrm>
          <a:prstGeom prst="rect">
            <a:avLst/>
          </a:prstGeom>
          <a:ln w="38100" cap="sq">
            <a:solidFill>
              <a:srgbClr val="FFFF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2E5A7BF0-CF8C-8596-8510-E2BE19CECCF2}"/>
              </a:ext>
            </a:extLst>
          </p:cNvPr>
          <p:cNvPicPr>
            <a:picLocks noChangeAspect="1"/>
          </p:cNvPicPr>
          <p:nvPr/>
        </p:nvPicPr>
        <p:blipFill>
          <a:blip r:embed="rId5"/>
          <a:stretch>
            <a:fillRect/>
          </a:stretch>
        </p:blipFill>
        <p:spPr>
          <a:xfrm>
            <a:off x="72390" y="4801043"/>
            <a:ext cx="6083412" cy="1681688"/>
          </a:xfrm>
          <a:prstGeom prst="rect">
            <a:avLst/>
          </a:prstGeom>
          <a:ln w="38100" cap="sq">
            <a:solidFill>
              <a:srgbClr val="FFFF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0E764354-03A2-62F1-A6AB-7430E42BEA4B}"/>
              </a:ext>
            </a:extLst>
          </p:cNvPr>
          <p:cNvSpPr txBox="1"/>
          <p:nvPr/>
        </p:nvSpPr>
        <p:spPr>
          <a:xfrm>
            <a:off x="6033248" y="917856"/>
            <a:ext cx="6158752" cy="1600438"/>
          </a:xfrm>
          <a:prstGeom prst="rect">
            <a:avLst/>
          </a:prstGeom>
          <a:noFill/>
        </p:spPr>
        <p:txBody>
          <a:bodyPr wrap="square">
            <a:spAutoFit/>
          </a:bodyPr>
          <a:lstStyle/>
          <a:p>
            <a:r>
              <a:rPr lang="en-IN" sz="1400" b="1" dirty="0">
                <a:solidFill>
                  <a:srgbClr val="6AE7FF"/>
                </a:solidFill>
                <a:highlight>
                  <a:srgbClr val="800000"/>
                </a:highlight>
                <a:latin typeface="Yeseva One" panose="00000500000000000000"/>
              </a:rPr>
              <a:t>True Label: </a:t>
            </a:r>
            <a:r>
              <a:rPr lang="en-IN" sz="1400" b="1" dirty="0">
                <a:solidFill>
                  <a:srgbClr val="6AE7FF"/>
                </a:solidFill>
                <a:latin typeface="Yeseva One" panose="00000500000000000000"/>
              </a:rPr>
              <a:t>1 (Melanoma)</a:t>
            </a:r>
          </a:p>
          <a:p>
            <a:r>
              <a:rPr lang="en-IN" sz="1400" b="1" dirty="0">
                <a:solidFill>
                  <a:srgbClr val="6AE7FF"/>
                </a:solidFill>
                <a:highlight>
                  <a:srgbClr val="800000"/>
                </a:highlight>
                <a:latin typeface="Yeseva One" panose="00000500000000000000"/>
              </a:rPr>
              <a:t>Model Prediction: </a:t>
            </a:r>
            <a:r>
              <a:rPr lang="en-IN" sz="1400" b="1" dirty="0">
                <a:solidFill>
                  <a:srgbClr val="6AE7FF"/>
                </a:solidFill>
                <a:latin typeface="Yeseva One" panose="00000500000000000000"/>
              </a:rPr>
              <a:t>0.8367 (Correct)</a:t>
            </a:r>
          </a:p>
          <a:p>
            <a:r>
              <a:rPr lang="en-IN" sz="1400" b="1" dirty="0">
                <a:solidFill>
                  <a:srgbClr val="6AE7FF"/>
                </a:solidFill>
                <a:highlight>
                  <a:srgbClr val="800000"/>
                </a:highlight>
                <a:latin typeface="Yeseva One" panose="00000500000000000000"/>
              </a:rPr>
              <a:t>Observation: </a:t>
            </a:r>
            <a:r>
              <a:rPr lang="en-IN" sz="1400" b="1" dirty="0">
                <a:solidFill>
                  <a:srgbClr val="6AE7FF"/>
                </a:solidFill>
                <a:latin typeface="Yeseva One" panose="00000500000000000000"/>
              </a:rPr>
              <a:t>The Grad-CAM heatmap highlights the region of the skin lesion, indicating that the model is focusing on the relevant area for making its prediction. The bright red and yellow regions in the heatmap correspond to the areas of the input image with the highest influence on the model's prediction of melanoma.</a:t>
            </a:r>
          </a:p>
        </p:txBody>
      </p:sp>
      <p:sp>
        <p:nvSpPr>
          <p:cNvPr id="10" name="TextBox 9">
            <a:extLst>
              <a:ext uri="{FF2B5EF4-FFF2-40B4-BE49-F238E27FC236}">
                <a16:creationId xmlns:a16="http://schemas.microsoft.com/office/drawing/2014/main" id="{3AB0071F-DE5E-3048-0432-128E080B999F}"/>
              </a:ext>
            </a:extLst>
          </p:cNvPr>
          <p:cNvSpPr txBox="1"/>
          <p:nvPr/>
        </p:nvSpPr>
        <p:spPr>
          <a:xfrm>
            <a:off x="188258" y="2884599"/>
            <a:ext cx="5586730" cy="1384995"/>
          </a:xfrm>
          <a:prstGeom prst="rect">
            <a:avLst/>
          </a:prstGeom>
          <a:noFill/>
        </p:spPr>
        <p:txBody>
          <a:bodyPr wrap="square">
            <a:spAutoFit/>
          </a:bodyPr>
          <a:lstStyle/>
          <a:p>
            <a:r>
              <a:rPr lang="en-IN" sz="1400" b="1" dirty="0">
                <a:solidFill>
                  <a:srgbClr val="6AE7FF"/>
                </a:solidFill>
                <a:highlight>
                  <a:srgbClr val="800000"/>
                </a:highlight>
                <a:latin typeface="Yeseva One" panose="00000500000000000000"/>
              </a:rPr>
              <a:t>True Label</a:t>
            </a:r>
            <a:r>
              <a:rPr lang="en-IN" sz="1400" b="1" dirty="0">
                <a:solidFill>
                  <a:srgbClr val="6AE7FF"/>
                </a:solidFill>
                <a:highlight>
                  <a:srgbClr val="000000"/>
                </a:highlight>
                <a:latin typeface="Yeseva One" panose="00000500000000000000"/>
              </a:rPr>
              <a:t>: 1 (Melanoma)</a:t>
            </a:r>
          </a:p>
          <a:p>
            <a:r>
              <a:rPr lang="en-IN" sz="1400" b="1" dirty="0">
                <a:solidFill>
                  <a:srgbClr val="6AE7FF"/>
                </a:solidFill>
                <a:highlight>
                  <a:srgbClr val="800000"/>
                </a:highlight>
                <a:latin typeface="Yeseva One" panose="00000500000000000000"/>
              </a:rPr>
              <a:t>Model Prediction</a:t>
            </a:r>
            <a:r>
              <a:rPr lang="en-IN" sz="1400" b="1" dirty="0">
                <a:solidFill>
                  <a:srgbClr val="6AE7FF"/>
                </a:solidFill>
                <a:highlight>
                  <a:srgbClr val="000000"/>
                </a:highlight>
                <a:latin typeface="Yeseva One" panose="00000500000000000000"/>
              </a:rPr>
              <a:t>: 0.581 (Correct)</a:t>
            </a:r>
          </a:p>
          <a:p>
            <a:r>
              <a:rPr lang="en-IN" sz="1400" b="1" dirty="0">
                <a:solidFill>
                  <a:srgbClr val="6AE7FF"/>
                </a:solidFill>
                <a:highlight>
                  <a:srgbClr val="800000"/>
                </a:highlight>
                <a:latin typeface="Yeseva One" panose="00000500000000000000"/>
              </a:rPr>
              <a:t>Observation</a:t>
            </a:r>
            <a:r>
              <a:rPr lang="en-IN" sz="1400" b="1" dirty="0">
                <a:solidFill>
                  <a:srgbClr val="6AE7FF"/>
                </a:solidFill>
                <a:highlight>
                  <a:srgbClr val="000000"/>
                </a:highlight>
                <a:latin typeface="Yeseva One" panose="00000500000000000000"/>
              </a:rPr>
              <a:t>: The Grad-CAM heatmap again highlights the region of the skin lesion, showing that the model is concentrating on the relevant area. The elongated and winding shape of the highlighted region corresponds well with the shape of the lesion in the input image.</a:t>
            </a:r>
          </a:p>
        </p:txBody>
      </p:sp>
      <p:sp>
        <p:nvSpPr>
          <p:cNvPr id="12" name="TextBox 11">
            <a:extLst>
              <a:ext uri="{FF2B5EF4-FFF2-40B4-BE49-F238E27FC236}">
                <a16:creationId xmlns:a16="http://schemas.microsoft.com/office/drawing/2014/main" id="{D3C6131B-A4E8-9F37-2490-DCAC50B7A7F3}"/>
              </a:ext>
            </a:extLst>
          </p:cNvPr>
          <p:cNvSpPr txBox="1"/>
          <p:nvPr/>
        </p:nvSpPr>
        <p:spPr>
          <a:xfrm>
            <a:off x="6360460" y="5057111"/>
            <a:ext cx="5653963" cy="1169551"/>
          </a:xfrm>
          <a:prstGeom prst="rect">
            <a:avLst/>
          </a:prstGeom>
          <a:noFill/>
        </p:spPr>
        <p:txBody>
          <a:bodyPr wrap="square">
            <a:spAutoFit/>
          </a:bodyPr>
          <a:lstStyle/>
          <a:p>
            <a:r>
              <a:rPr lang="en-IN" sz="1400" b="1" dirty="0">
                <a:solidFill>
                  <a:srgbClr val="6AE7FF"/>
                </a:solidFill>
                <a:highlight>
                  <a:srgbClr val="800000"/>
                </a:highlight>
                <a:latin typeface="Yeseva One" panose="00000500000000000000"/>
              </a:rPr>
              <a:t>True Label</a:t>
            </a:r>
            <a:r>
              <a:rPr lang="en-IN" sz="1400" b="1" dirty="0">
                <a:solidFill>
                  <a:srgbClr val="6AE7FF"/>
                </a:solidFill>
                <a:highlight>
                  <a:srgbClr val="000000"/>
                </a:highlight>
                <a:latin typeface="Yeseva One" panose="00000500000000000000"/>
              </a:rPr>
              <a:t>: 0 (No Melanoma)</a:t>
            </a:r>
          </a:p>
          <a:p>
            <a:r>
              <a:rPr lang="en-IN" sz="1400" b="1" dirty="0">
                <a:solidFill>
                  <a:srgbClr val="6AE7FF"/>
                </a:solidFill>
                <a:highlight>
                  <a:srgbClr val="800000"/>
                </a:highlight>
                <a:latin typeface="Yeseva One" panose="00000500000000000000"/>
              </a:rPr>
              <a:t>Model Prediction</a:t>
            </a:r>
            <a:r>
              <a:rPr lang="en-IN" sz="1400" b="1" dirty="0">
                <a:solidFill>
                  <a:srgbClr val="6AE7FF"/>
                </a:solidFill>
                <a:highlight>
                  <a:srgbClr val="000000"/>
                </a:highlight>
                <a:latin typeface="Yeseva One" panose="00000500000000000000"/>
              </a:rPr>
              <a:t>: 0.417 (Correct)</a:t>
            </a:r>
          </a:p>
          <a:p>
            <a:r>
              <a:rPr lang="en-IN" sz="1400" b="1" dirty="0">
                <a:solidFill>
                  <a:srgbClr val="6AE7FF"/>
                </a:solidFill>
                <a:highlight>
                  <a:srgbClr val="800000"/>
                </a:highlight>
                <a:latin typeface="Yeseva One" panose="00000500000000000000"/>
              </a:rPr>
              <a:t>Observation</a:t>
            </a:r>
            <a:r>
              <a:rPr lang="en-IN" sz="1400" b="1" dirty="0">
                <a:solidFill>
                  <a:srgbClr val="6AE7FF"/>
                </a:solidFill>
                <a:highlight>
                  <a:srgbClr val="000000"/>
                </a:highlight>
                <a:latin typeface="Yeseva One" panose="00000500000000000000"/>
              </a:rPr>
              <a:t>: The Grad-CAM heatmap does not highlight significant regions, suggesting that the model did not focus on areas indicative of melanoma, thereby correctly identifying the absence of melanoma.</a:t>
            </a:r>
          </a:p>
        </p:txBody>
      </p:sp>
    </p:spTree>
    <p:extLst>
      <p:ext uri="{BB962C8B-B14F-4D97-AF65-F5344CB8AC3E}">
        <p14:creationId xmlns:p14="http://schemas.microsoft.com/office/powerpoint/2010/main" val="2991691217"/>
      </p:ext>
    </p:extLst>
  </p:cSld>
  <p:clrMapOvr>
    <a:masterClrMapping/>
  </p:clrMapOvr>
  <p:transition spd="med" advClick="0" advTm="0">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52E16E1-4D33-8EED-F540-939781DD1DDE}"/>
              </a:ext>
            </a:extLst>
          </p:cNvPr>
          <p:cNvSpPr txBox="1"/>
          <p:nvPr/>
        </p:nvSpPr>
        <p:spPr>
          <a:xfrm>
            <a:off x="188258" y="312875"/>
            <a:ext cx="11815483" cy="461665"/>
          </a:xfrm>
          <a:prstGeom prst="rect">
            <a:avLst/>
          </a:prstGeom>
          <a:noFill/>
        </p:spPr>
        <p:txBody>
          <a:bodyPr wrap="square">
            <a:spAutoFit/>
          </a:bodyPr>
          <a:lstStyle/>
          <a:p>
            <a:pPr algn="ctr"/>
            <a:r>
              <a:rPr lang="en-US" sz="2400" b="1" dirty="0">
                <a:solidFill>
                  <a:srgbClr val="6AE7FF"/>
                </a:solidFill>
                <a:highlight>
                  <a:srgbClr val="000000"/>
                </a:highlight>
                <a:latin typeface="Yeseva One" panose="00000500000000000000"/>
              </a:rPr>
              <a:t>Grad-CAM Analysis (Misclassified Images)</a:t>
            </a:r>
            <a:endParaRPr lang="en-IN" sz="2400" b="1" dirty="0">
              <a:solidFill>
                <a:srgbClr val="6AE7FF"/>
              </a:solidFill>
              <a:highlight>
                <a:srgbClr val="000000"/>
              </a:highlight>
              <a:latin typeface="Yeseva One" panose="00000500000000000000"/>
            </a:endParaRPr>
          </a:p>
        </p:txBody>
      </p:sp>
      <p:pic>
        <p:nvPicPr>
          <p:cNvPr id="3" name="Picture 2">
            <a:extLst>
              <a:ext uri="{FF2B5EF4-FFF2-40B4-BE49-F238E27FC236}">
                <a16:creationId xmlns:a16="http://schemas.microsoft.com/office/drawing/2014/main" id="{66A5E828-6E2D-B869-536A-B403B79F9C46}"/>
              </a:ext>
            </a:extLst>
          </p:cNvPr>
          <p:cNvPicPr>
            <a:picLocks noChangeAspect="1"/>
          </p:cNvPicPr>
          <p:nvPr/>
        </p:nvPicPr>
        <p:blipFill>
          <a:blip r:embed="rId3"/>
          <a:stretch>
            <a:fillRect/>
          </a:stretch>
        </p:blipFill>
        <p:spPr>
          <a:xfrm>
            <a:off x="288140" y="1255059"/>
            <a:ext cx="7418239" cy="2050676"/>
          </a:xfrm>
          <a:prstGeom prst="rect">
            <a:avLst/>
          </a:prstGeom>
          <a:ln w="38100" cap="sq">
            <a:solidFill>
              <a:srgbClr val="FFFF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F1C41F45-D022-BD37-B45A-5E6B3BAF1DEC}"/>
              </a:ext>
            </a:extLst>
          </p:cNvPr>
          <p:cNvPicPr>
            <a:picLocks noChangeAspect="1"/>
          </p:cNvPicPr>
          <p:nvPr/>
        </p:nvPicPr>
        <p:blipFill>
          <a:blip r:embed="rId4"/>
          <a:stretch>
            <a:fillRect/>
          </a:stretch>
        </p:blipFill>
        <p:spPr>
          <a:xfrm>
            <a:off x="4993342" y="4440140"/>
            <a:ext cx="6785106" cy="1875026"/>
          </a:xfrm>
          <a:prstGeom prst="rect">
            <a:avLst/>
          </a:prstGeom>
          <a:ln w="38100" cap="sq">
            <a:solidFill>
              <a:srgbClr val="FFFF00"/>
            </a:solidFill>
            <a:prstDash val="solid"/>
            <a:miter lim="800000"/>
          </a:ln>
          <a:effectLst>
            <a:outerShdw blurRad="50800" dist="38100" dir="2700000" algn="tl" rotWithShape="0">
              <a:srgbClr val="000000">
                <a:alpha val="43000"/>
              </a:srgbClr>
            </a:outerShdw>
          </a:effectLst>
        </p:spPr>
      </p:pic>
      <p:sp>
        <p:nvSpPr>
          <p:cNvPr id="11" name="TextBox 10">
            <a:extLst>
              <a:ext uri="{FF2B5EF4-FFF2-40B4-BE49-F238E27FC236}">
                <a16:creationId xmlns:a16="http://schemas.microsoft.com/office/drawing/2014/main" id="{5D494701-FB27-CCCE-4FBF-6432CCE5B975}"/>
              </a:ext>
            </a:extLst>
          </p:cNvPr>
          <p:cNvSpPr txBox="1"/>
          <p:nvPr/>
        </p:nvSpPr>
        <p:spPr>
          <a:xfrm>
            <a:off x="7894638" y="1255059"/>
            <a:ext cx="4109103" cy="2031325"/>
          </a:xfrm>
          <a:prstGeom prst="rect">
            <a:avLst/>
          </a:prstGeom>
          <a:noFill/>
        </p:spPr>
        <p:txBody>
          <a:bodyPr wrap="square">
            <a:spAutoFit/>
          </a:bodyPr>
          <a:lstStyle/>
          <a:p>
            <a:r>
              <a:rPr lang="en-IN" sz="1400" b="1" dirty="0">
                <a:solidFill>
                  <a:srgbClr val="6AE7FF"/>
                </a:solidFill>
                <a:highlight>
                  <a:srgbClr val="000000"/>
                </a:highlight>
                <a:latin typeface="Yeseva One" panose="00000500000000000000"/>
              </a:rPr>
              <a:t>True Label: 1 (Melanoma)</a:t>
            </a:r>
          </a:p>
          <a:p>
            <a:r>
              <a:rPr lang="en-IN" sz="1400" b="1" dirty="0">
                <a:solidFill>
                  <a:srgbClr val="6AE7FF"/>
                </a:solidFill>
                <a:highlight>
                  <a:srgbClr val="000000"/>
                </a:highlight>
                <a:latin typeface="Yeseva One" panose="00000500000000000000"/>
              </a:rPr>
              <a:t>Model Prediction: 0.374 (Incorrect)</a:t>
            </a:r>
          </a:p>
          <a:p>
            <a:r>
              <a:rPr lang="en-IN" sz="1400" b="1" dirty="0">
                <a:solidFill>
                  <a:srgbClr val="6AE7FF"/>
                </a:solidFill>
                <a:highlight>
                  <a:srgbClr val="000000"/>
                </a:highlight>
                <a:latin typeface="Yeseva One" panose="00000500000000000000"/>
              </a:rPr>
              <a:t>Observation: The Grad-CAM heatmap does not highlight any specific region of the input image, indicating that the model did not focus on any particular area to make its prediction. This could be due to the lesion or melanoma being less visually apparent or having features that the model did not adequately learn during training</a:t>
            </a:r>
          </a:p>
        </p:txBody>
      </p:sp>
      <p:sp>
        <p:nvSpPr>
          <p:cNvPr id="14" name="TextBox 13">
            <a:extLst>
              <a:ext uri="{FF2B5EF4-FFF2-40B4-BE49-F238E27FC236}">
                <a16:creationId xmlns:a16="http://schemas.microsoft.com/office/drawing/2014/main" id="{D010A61A-597C-E08A-38EF-15F24EBBCDC4}"/>
              </a:ext>
            </a:extLst>
          </p:cNvPr>
          <p:cNvSpPr txBox="1"/>
          <p:nvPr/>
        </p:nvSpPr>
        <p:spPr>
          <a:xfrm>
            <a:off x="71718" y="4499284"/>
            <a:ext cx="4823012" cy="1815882"/>
          </a:xfrm>
          <a:prstGeom prst="rect">
            <a:avLst/>
          </a:prstGeom>
          <a:noFill/>
        </p:spPr>
        <p:txBody>
          <a:bodyPr wrap="square">
            <a:spAutoFit/>
          </a:bodyPr>
          <a:lstStyle/>
          <a:p>
            <a:r>
              <a:rPr lang="en-IN" sz="1400" b="1" dirty="0">
                <a:solidFill>
                  <a:srgbClr val="6AE7FF"/>
                </a:solidFill>
                <a:highlight>
                  <a:srgbClr val="000000"/>
                </a:highlight>
                <a:latin typeface="Yeseva One" panose="00000500000000000000"/>
              </a:rPr>
              <a:t>True Label: 1 (Melanoma)</a:t>
            </a:r>
          </a:p>
          <a:p>
            <a:r>
              <a:rPr lang="en-IN" sz="1400" b="1" dirty="0">
                <a:solidFill>
                  <a:srgbClr val="6AE7FF"/>
                </a:solidFill>
                <a:highlight>
                  <a:srgbClr val="000000"/>
                </a:highlight>
                <a:latin typeface="Yeseva One" panose="00000500000000000000"/>
              </a:rPr>
              <a:t>Model Prediction: 0.389 (Incorrect)</a:t>
            </a:r>
          </a:p>
          <a:p>
            <a:r>
              <a:rPr lang="en-IN" sz="1400" b="1" dirty="0">
                <a:solidFill>
                  <a:srgbClr val="6AE7FF"/>
                </a:solidFill>
                <a:highlight>
                  <a:srgbClr val="000000"/>
                </a:highlight>
                <a:latin typeface="Yeseva One" panose="00000500000000000000"/>
              </a:rPr>
              <a:t>Observation: Similar to Image 5, the Grad-CAM heatmap does not highlight any specific region of the input image. This suggests that the model did not focus on any particular area to make its prediction. The features of the lesion or melanoma may not have been prominent enough, or the model may have struggled to learn the relevant patterns during training.</a:t>
            </a:r>
          </a:p>
        </p:txBody>
      </p:sp>
    </p:spTree>
    <p:extLst>
      <p:ext uri="{BB962C8B-B14F-4D97-AF65-F5344CB8AC3E}">
        <p14:creationId xmlns:p14="http://schemas.microsoft.com/office/powerpoint/2010/main" val="3793649038"/>
      </p:ext>
    </p:extLst>
  </p:cSld>
  <p:clrMapOvr>
    <a:masterClrMapping/>
  </p:clrMapOvr>
  <p:transition spd="med" advClick="0" advTm="0">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52E16E1-4D33-8EED-F540-939781DD1DDE}"/>
              </a:ext>
            </a:extLst>
          </p:cNvPr>
          <p:cNvSpPr txBox="1"/>
          <p:nvPr/>
        </p:nvSpPr>
        <p:spPr>
          <a:xfrm>
            <a:off x="188258" y="312875"/>
            <a:ext cx="11815483" cy="461665"/>
          </a:xfrm>
          <a:prstGeom prst="rect">
            <a:avLst/>
          </a:prstGeom>
          <a:noFill/>
        </p:spPr>
        <p:txBody>
          <a:bodyPr wrap="square">
            <a:spAutoFit/>
          </a:bodyPr>
          <a:lstStyle/>
          <a:p>
            <a:pPr algn="ctr"/>
            <a:r>
              <a:rPr lang="en-US" sz="2400" b="1" dirty="0">
                <a:solidFill>
                  <a:srgbClr val="6AE7FF"/>
                </a:solidFill>
                <a:highlight>
                  <a:srgbClr val="000000"/>
                </a:highlight>
                <a:latin typeface="Yeseva One" panose="00000500000000000000"/>
              </a:rPr>
              <a:t>LIME and SHAP Explainers</a:t>
            </a:r>
            <a:endParaRPr lang="en-IN" sz="2400" b="1" dirty="0">
              <a:solidFill>
                <a:srgbClr val="6AE7FF"/>
              </a:solidFill>
              <a:highlight>
                <a:srgbClr val="000000"/>
              </a:highlight>
              <a:latin typeface="Yeseva One" panose="00000500000000000000"/>
            </a:endParaRPr>
          </a:p>
        </p:txBody>
      </p:sp>
      <p:pic>
        <p:nvPicPr>
          <p:cNvPr id="2" name="Picture 1">
            <a:extLst>
              <a:ext uri="{FF2B5EF4-FFF2-40B4-BE49-F238E27FC236}">
                <a16:creationId xmlns:a16="http://schemas.microsoft.com/office/drawing/2014/main" id="{1FD8283D-B25A-6F10-21CD-5D75A5872FA0}"/>
              </a:ext>
            </a:extLst>
          </p:cNvPr>
          <p:cNvPicPr>
            <a:picLocks noChangeAspect="1"/>
          </p:cNvPicPr>
          <p:nvPr/>
        </p:nvPicPr>
        <p:blipFill>
          <a:blip r:embed="rId3"/>
          <a:stretch>
            <a:fillRect/>
          </a:stretch>
        </p:blipFill>
        <p:spPr>
          <a:xfrm>
            <a:off x="179298" y="1126724"/>
            <a:ext cx="3254190" cy="2657529"/>
          </a:xfrm>
          <a:prstGeom prst="rect">
            <a:avLst/>
          </a:prstGeom>
          <a:ln w="38100" cap="sq">
            <a:solidFill>
              <a:srgbClr val="FFFF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46A2B770-44F1-3ABF-4032-863B3984D71D}"/>
              </a:ext>
            </a:extLst>
          </p:cNvPr>
          <p:cNvPicPr>
            <a:picLocks noChangeAspect="1"/>
          </p:cNvPicPr>
          <p:nvPr/>
        </p:nvPicPr>
        <p:blipFill>
          <a:blip r:embed="rId4"/>
          <a:stretch>
            <a:fillRect/>
          </a:stretch>
        </p:blipFill>
        <p:spPr>
          <a:xfrm>
            <a:off x="3899649" y="1114680"/>
            <a:ext cx="3926542" cy="2669573"/>
          </a:xfrm>
          <a:prstGeom prst="rect">
            <a:avLst/>
          </a:prstGeom>
          <a:ln w="38100" cap="sq">
            <a:solidFill>
              <a:srgbClr val="FFFF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EB08DB06-1E61-9312-8137-495C502375DD}"/>
              </a:ext>
            </a:extLst>
          </p:cNvPr>
          <p:cNvPicPr>
            <a:picLocks noChangeAspect="1"/>
          </p:cNvPicPr>
          <p:nvPr/>
        </p:nvPicPr>
        <p:blipFill>
          <a:blip r:embed="rId5"/>
          <a:stretch>
            <a:fillRect/>
          </a:stretch>
        </p:blipFill>
        <p:spPr>
          <a:xfrm>
            <a:off x="8122024" y="1126724"/>
            <a:ext cx="3711387" cy="2912870"/>
          </a:xfrm>
          <a:prstGeom prst="rect">
            <a:avLst/>
          </a:prstGeom>
          <a:ln w="38100" cap="sq">
            <a:solidFill>
              <a:srgbClr val="FFFF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A85BD662-0AA9-62ED-4AA0-75046CE8EC32}"/>
              </a:ext>
            </a:extLst>
          </p:cNvPr>
          <p:cNvSpPr txBox="1"/>
          <p:nvPr/>
        </p:nvSpPr>
        <p:spPr>
          <a:xfrm>
            <a:off x="188258" y="4104305"/>
            <a:ext cx="3254190" cy="2246769"/>
          </a:xfrm>
          <a:prstGeom prst="rect">
            <a:avLst/>
          </a:prstGeom>
          <a:noFill/>
        </p:spPr>
        <p:txBody>
          <a:bodyPr wrap="square">
            <a:spAutoFit/>
          </a:bodyPr>
          <a:lstStyle/>
          <a:p>
            <a:r>
              <a:rPr lang="en-IN" sz="1400" b="1" dirty="0">
                <a:solidFill>
                  <a:srgbClr val="6AE7FF"/>
                </a:solidFill>
                <a:highlight>
                  <a:srgbClr val="000000"/>
                </a:highlight>
                <a:latin typeface="Yeseva One" panose="00000500000000000000"/>
              </a:rPr>
              <a:t>LIME (Local Interpretable Model-agnostic Explanations):</a:t>
            </a:r>
          </a:p>
          <a:p>
            <a:endParaRPr lang="en-IN" sz="1400" b="1" dirty="0">
              <a:solidFill>
                <a:srgbClr val="6AE7FF"/>
              </a:solidFill>
              <a:highlight>
                <a:srgbClr val="000000"/>
              </a:highlight>
              <a:latin typeface="Yeseva One" panose="00000500000000000000"/>
            </a:endParaRPr>
          </a:p>
          <a:p>
            <a:pPr marL="285750" indent="-285750">
              <a:buFont typeface="Wingdings" panose="05000000000000000000" pitchFamily="2" charset="2"/>
              <a:buChar char="Ø"/>
            </a:pPr>
            <a:r>
              <a:rPr lang="en-IN" sz="1400" b="1" dirty="0">
                <a:solidFill>
                  <a:srgbClr val="6AE7FF"/>
                </a:solidFill>
                <a:highlight>
                  <a:srgbClr val="000000"/>
                </a:highlight>
                <a:latin typeface="Yeseva One" panose="00000500000000000000"/>
              </a:rPr>
              <a:t>Highlighted regions in the input image represent the areas that had the greatest positive influence on the model's prediction.</a:t>
            </a:r>
          </a:p>
          <a:p>
            <a:pPr marL="285750" indent="-285750">
              <a:buFont typeface="Wingdings" panose="05000000000000000000" pitchFamily="2" charset="2"/>
              <a:buChar char="Ø"/>
            </a:pPr>
            <a:r>
              <a:rPr lang="en-IN" sz="1400" b="1" dirty="0">
                <a:solidFill>
                  <a:srgbClr val="6AE7FF"/>
                </a:solidFill>
                <a:highlight>
                  <a:srgbClr val="000000"/>
                </a:highlight>
                <a:latin typeface="Yeseva One" panose="00000500000000000000"/>
              </a:rPr>
              <a:t>Useful for understanding which parts of an image contributed most to a specific classification decision.</a:t>
            </a:r>
          </a:p>
        </p:txBody>
      </p:sp>
      <p:sp>
        <p:nvSpPr>
          <p:cNvPr id="12" name="TextBox 11">
            <a:extLst>
              <a:ext uri="{FF2B5EF4-FFF2-40B4-BE49-F238E27FC236}">
                <a16:creationId xmlns:a16="http://schemas.microsoft.com/office/drawing/2014/main" id="{C4F9C352-C7E9-DD00-343F-EDD6396DC155}"/>
              </a:ext>
            </a:extLst>
          </p:cNvPr>
          <p:cNvSpPr txBox="1"/>
          <p:nvPr/>
        </p:nvSpPr>
        <p:spPr>
          <a:xfrm>
            <a:off x="4347883" y="4104305"/>
            <a:ext cx="7548281" cy="2462213"/>
          </a:xfrm>
          <a:prstGeom prst="rect">
            <a:avLst/>
          </a:prstGeom>
          <a:noFill/>
        </p:spPr>
        <p:txBody>
          <a:bodyPr wrap="square">
            <a:spAutoFit/>
          </a:bodyPr>
          <a:lstStyle/>
          <a:p>
            <a:r>
              <a:rPr lang="en-IN" sz="1400" b="1" dirty="0">
                <a:solidFill>
                  <a:srgbClr val="6AE7FF"/>
                </a:solidFill>
                <a:highlight>
                  <a:srgbClr val="000000"/>
                </a:highlight>
                <a:latin typeface="Yeseva One" panose="00000500000000000000"/>
              </a:rPr>
              <a:t>SHAP (Shapley Additive Explanations):</a:t>
            </a:r>
          </a:p>
          <a:p>
            <a:endParaRPr lang="en-IN" sz="1400" b="1" dirty="0">
              <a:solidFill>
                <a:srgbClr val="6AE7FF"/>
              </a:solidFill>
              <a:highlight>
                <a:srgbClr val="000000"/>
              </a:highlight>
              <a:latin typeface="Yeseva One" panose="00000500000000000000"/>
            </a:endParaRPr>
          </a:p>
          <a:p>
            <a:r>
              <a:rPr lang="en-IN" sz="1400" b="1" dirty="0">
                <a:solidFill>
                  <a:srgbClr val="6AE7FF"/>
                </a:solidFill>
                <a:highlight>
                  <a:srgbClr val="800000"/>
                </a:highlight>
                <a:latin typeface="Yeseva One" panose="00000500000000000000"/>
              </a:rPr>
              <a:t>Purpose: </a:t>
            </a:r>
            <a:r>
              <a:rPr lang="en-IN" sz="1400" b="1" dirty="0">
                <a:solidFill>
                  <a:srgbClr val="6AE7FF"/>
                </a:solidFill>
                <a:highlight>
                  <a:srgbClr val="000000"/>
                </a:highlight>
                <a:latin typeface="Yeseva One" panose="00000500000000000000"/>
              </a:rPr>
              <a:t>Provides a unified measure of feature importance, explaining the output of machine learning models.</a:t>
            </a:r>
          </a:p>
          <a:p>
            <a:endParaRPr lang="en-IN" sz="1400" b="1" dirty="0">
              <a:solidFill>
                <a:srgbClr val="6AE7FF"/>
              </a:solidFill>
              <a:highlight>
                <a:srgbClr val="000000"/>
              </a:highlight>
              <a:latin typeface="Yeseva One" panose="00000500000000000000"/>
            </a:endParaRPr>
          </a:p>
          <a:p>
            <a:r>
              <a:rPr lang="en-IN" sz="1400" b="1" dirty="0">
                <a:solidFill>
                  <a:srgbClr val="6AE7FF"/>
                </a:solidFill>
                <a:highlight>
                  <a:srgbClr val="800000"/>
                </a:highlight>
                <a:latin typeface="Yeseva One" panose="00000500000000000000"/>
              </a:rPr>
              <a:t>Examples:</a:t>
            </a:r>
          </a:p>
          <a:p>
            <a:pPr marL="285750" indent="-285750">
              <a:buFont typeface="Wingdings" panose="05000000000000000000" pitchFamily="2" charset="2"/>
              <a:buChar char="Ø"/>
            </a:pPr>
            <a:r>
              <a:rPr lang="en-IN" sz="1400" b="1" dirty="0">
                <a:solidFill>
                  <a:srgbClr val="6AE7FF"/>
                </a:solidFill>
                <a:highlight>
                  <a:srgbClr val="000000"/>
                </a:highlight>
                <a:latin typeface="Yeseva One" panose="00000500000000000000"/>
              </a:rPr>
              <a:t>SHAP Analysis -1: Shows SHAP values for each feature, indicating the impact on the model's output. Features with positive SHAP values increase the probability of the positive class (e.g., melanoma), while negative values decrease it.</a:t>
            </a:r>
          </a:p>
          <a:p>
            <a:pPr marL="285750" indent="-285750">
              <a:buFont typeface="Wingdings" panose="05000000000000000000" pitchFamily="2" charset="2"/>
              <a:buChar char="Ø"/>
            </a:pPr>
            <a:r>
              <a:rPr lang="en-IN" sz="1400" b="1" dirty="0">
                <a:solidFill>
                  <a:srgbClr val="6AE7FF"/>
                </a:solidFill>
                <a:highlight>
                  <a:srgbClr val="000000"/>
                </a:highlight>
                <a:latin typeface="Yeseva One" panose="00000500000000000000"/>
              </a:rPr>
              <a:t>SHAP Analysis -2: Displays the mean absolute SHAP values, representing the average impact of each feature across all instances. Higher values indicate more important features.</a:t>
            </a:r>
          </a:p>
        </p:txBody>
      </p:sp>
    </p:spTree>
    <p:extLst>
      <p:ext uri="{BB962C8B-B14F-4D97-AF65-F5344CB8AC3E}">
        <p14:creationId xmlns:p14="http://schemas.microsoft.com/office/powerpoint/2010/main" val="408542341"/>
      </p:ext>
    </p:extLst>
  </p:cSld>
  <p:clrMapOvr>
    <a:masterClrMapping/>
  </p:clrMapOvr>
  <p:transition spd="med" advClick="0" advTm="0">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7393e6d2fc74159836bb16d23f5ad70b"/>
          <p:cNvPicPr>
            <a:picLocks noChangeAspect="1"/>
          </p:cNvPicPr>
          <p:nvPr/>
        </p:nvPicPr>
        <p:blipFill>
          <a:blip r:embed="rId3"/>
          <a:stretch>
            <a:fillRect/>
          </a:stretch>
        </p:blipFill>
        <p:spPr>
          <a:xfrm>
            <a:off x="-8890" y="-2540"/>
            <a:ext cx="6817360" cy="6863715"/>
          </a:xfrm>
          <a:prstGeom prst="rect">
            <a:avLst/>
          </a:prstGeom>
        </p:spPr>
      </p:pic>
      <p:sp>
        <p:nvSpPr>
          <p:cNvPr id="6" name="矩形 5">
            <a:extLst>
              <a:ext uri="{FF2B5EF4-FFF2-40B4-BE49-F238E27FC236}">
                <a16:creationId xmlns:a16="http://schemas.microsoft.com/office/drawing/2014/main" id="{A64ED880-09FD-4226-9FB6-172AFEC3A948}"/>
              </a:ext>
            </a:extLst>
          </p:cNvPr>
          <p:cNvSpPr/>
          <p:nvPr/>
        </p:nvSpPr>
        <p:spPr>
          <a:xfrm>
            <a:off x="-8890" y="0"/>
            <a:ext cx="12200890" cy="6857999"/>
          </a:xfrm>
          <a:prstGeom prst="rect">
            <a:avLst/>
          </a:prstGeom>
          <a:solidFill>
            <a:schemeClr val="dk1">
              <a:alpha val="38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 name="文本框 10"/>
          <p:cNvSpPr txBox="1"/>
          <p:nvPr/>
        </p:nvSpPr>
        <p:spPr>
          <a:xfrm>
            <a:off x="2136140" y="2258814"/>
            <a:ext cx="7919720" cy="1938992"/>
          </a:xfrm>
          <a:prstGeom prst="rect">
            <a:avLst/>
          </a:prstGeom>
          <a:noFill/>
          <a:effectLst/>
        </p:spPr>
        <p:txBody>
          <a:bodyPr wrap="square" rtlCol="0">
            <a:spAutoFit/>
          </a:bodyPr>
          <a:lstStyle/>
          <a:p>
            <a:pPr algn="ctr"/>
            <a:r>
              <a:rPr lang="en-US" sz="12000" dirty="0">
                <a:solidFill>
                  <a:srgbClr val="6AE7FF"/>
                </a:solidFill>
                <a:latin typeface="Yeseva One" panose="00000500000000000000" pitchFamily="2" charset="0"/>
                <a:ea typeface="微软雅黑" panose="020B0503020204020204" charset="-122"/>
              </a:rPr>
              <a:t>THANKS</a:t>
            </a:r>
            <a:endParaRPr lang="en-US" sz="12000" dirty="0">
              <a:solidFill>
                <a:srgbClr val="6AE7FF"/>
              </a:solidFill>
              <a:effectLst/>
              <a:latin typeface="Yeseva One" panose="00000500000000000000" pitchFamily="2" charset="0"/>
              <a:ea typeface="微软雅黑" panose="020B0503020204020204" charset="-122"/>
            </a:endParaRPr>
          </a:p>
        </p:txBody>
      </p:sp>
    </p:spTree>
    <p:extLst>
      <p:ext uri="{BB962C8B-B14F-4D97-AF65-F5344CB8AC3E}">
        <p14:creationId xmlns:p14="http://schemas.microsoft.com/office/powerpoint/2010/main" val="227032372"/>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upRigh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AF01B995-E381-CDB1-F313-CB2FE848F96B}"/>
              </a:ext>
            </a:extLst>
          </p:cNvPr>
          <p:cNvSpPr txBox="1"/>
          <p:nvPr/>
        </p:nvSpPr>
        <p:spPr>
          <a:xfrm>
            <a:off x="4043083" y="-107575"/>
            <a:ext cx="4412876" cy="939360"/>
          </a:xfrm>
          <a:prstGeom prst="rect">
            <a:avLst/>
          </a:prstGeom>
          <a:noFill/>
        </p:spPr>
        <p:txBody>
          <a:bodyPr wrap="square">
            <a:spAutoFit/>
          </a:bodyPr>
          <a:lstStyle/>
          <a:p>
            <a:pPr algn="ctr">
              <a:lnSpc>
                <a:spcPct val="200000"/>
              </a:lnSpc>
            </a:pPr>
            <a:r>
              <a:rPr lang="en-US" sz="3200" b="1" u="sng" dirty="0">
                <a:solidFill>
                  <a:srgbClr val="10FBFE"/>
                </a:solidFill>
                <a:latin typeface="Yeseva One" panose="00000500000000000000" pitchFamily="2" charset="0"/>
                <a:ea typeface="微软雅黑" panose="020B0503020204020204" charset="-122"/>
              </a:rPr>
              <a:t>Dataset Overview:</a:t>
            </a:r>
          </a:p>
        </p:txBody>
      </p:sp>
      <p:sp>
        <p:nvSpPr>
          <p:cNvPr id="18" name="TextBox 17">
            <a:extLst>
              <a:ext uri="{FF2B5EF4-FFF2-40B4-BE49-F238E27FC236}">
                <a16:creationId xmlns:a16="http://schemas.microsoft.com/office/drawing/2014/main" id="{20138AD3-EC3F-2D65-3D2A-E37241FFF6C0}"/>
              </a:ext>
            </a:extLst>
          </p:cNvPr>
          <p:cNvSpPr txBox="1"/>
          <p:nvPr/>
        </p:nvSpPr>
        <p:spPr>
          <a:xfrm>
            <a:off x="761999" y="831785"/>
            <a:ext cx="5065060" cy="3385542"/>
          </a:xfrm>
          <a:prstGeom prst="rect">
            <a:avLst/>
          </a:prstGeom>
          <a:noFill/>
        </p:spPr>
        <p:txBody>
          <a:bodyPr wrap="square">
            <a:spAutoFit/>
          </a:bodyPr>
          <a:lstStyle/>
          <a:p>
            <a:pPr algn="just"/>
            <a:r>
              <a:rPr lang="en-US" b="1" i="0" u="sng" dirty="0">
                <a:solidFill>
                  <a:srgbClr val="6AE7FF"/>
                </a:solidFill>
                <a:effectLst/>
                <a:highlight>
                  <a:srgbClr val="000000"/>
                </a:highlight>
                <a:latin typeface="Yeseva One" panose="00000500000000000000"/>
              </a:rPr>
              <a:t>Data Collection:</a:t>
            </a:r>
          </a:p>
          <a:p>
            <a:pPr algn="just"/>
            <a:endParaRPr lang="en-US" sz="1400" b="1" i="0" u="sng" dirty="0">
              <a:solidFill>
                <a:schemeClr val="bg1"/>
              </a:solidFill>
              <a:effectLst/>
              <a:highlight>
                <a:srgbClr val="000000"/>
              </a:highlight>
              <a:latin typeface="Yeseva One" panose="00000500000000000000"/>
            </a:endParaRPr>
          </a:p>
          <a:p>
            <a:pPr marL="285750" indent="-285750" algn="just">
              <a:buFont typeface="Wingdings" panose="05000000000000000000" pitchFamily="2" charset="2"/>
              <a:buChar char="v"/>
            </a:pPr>
            <a:r>
              <a:rPr lang="en-US" sz="1400" b="0" i="0" dirty="0">
                <a:solidFill>
                  <a:srgbClr val="6AE7FF"/>
                </a:solidFill>
                <a:effectLst/>
                <a:highlight>
                  <a:srgbClr val="000000"/>
                </a:highlight>
                <a:latin typeface="Yeseva One" panose="00000500000000000000"/>
              </a:rPr>
              <a:t>The dataset was obtained from the SIIM-ISIC Melanoma Classification competition on Kaggle.</a:t>
            </a:r>
          </a:p>
          <a:p>
            <a:pPr algn="just"/>
            <a:endParaRPr lang="en-US" sz="1400" b="0" i="0" dirty="0">
              <a:solidFill>
                <a:srgbClr val="6AE7FF"/>
              </a:solidFill>
              <a:effectLst/>
              <a:highlight>
                <a:srgbClr val="000000"/>
              </a:highlight>
              <a:latin typeface="Yeseva One" panose="00000500000000000000"/>
            </a:endParaRPr>
          </a:p>
          <a:p>
            <a:pPr algn="just"/>
            <a:endParaRPr lang="en-US" sz="1400" b="0" i="0" dirty="0">
              <a:solidFill>
                <a:srgbClr val="6AE7FF"/>
              </a:solidFill>
              <a:effectLst/>
              <a:highlight>
                <a:srgbClr val="000000"/>
              </a:highlight>
              <a:latin typeface="Yeseva One" panose="00000500000000000000"/>
            </a:endParaRPr>
          </a:p>
          <a:p>
            <a:pPr marL="285750" indent="-285750" algn="just">
              <a:buFont typeface="Wingdings" panose="05000000000000000000" pitchFamily="2" charset="2"/>
              <a:buChar char="v"/>
            </a:pPr>
            <a:r>
              <a:rPr lang="en-US" sz="1400" b="0" i="0" dirty="0">
                <a:solidFill>
                  <a:srgbClr val="6AE7FF"/>
                </a:solidFill>
                <a:effectLst/>
                <a:highlight>
                  <a:srgbClr val="000000"/>
                </a:highlight>
                <a:latin typeface="Yeseva One" panose="00000500000000000000"/>
              </a:rPr>
              <a:t>Images were initially high resolution (6000 x 4000 pixels) but were resized to 640 x 640 pixels for computational efficiency.</a:t>
            </a:r>
          </a:p>
          <a:p>
            <a:pPr algn="just"/>
            <a:endParaRPr lang="en-US" sz="1400" b="0" i="0" dirty="0">
              <a:solidFill>
                <a:srgbClr val="6AE7FF"/>
              </a:solidFill>
              <a:effectLst/>
              <a:highlight>
                <a:srgbClr val="000000"/>
              </a:highlight>
              <a:latin typeface="Yeseva One" panose="00000500000000000000"/>
            </a:endParaRPr>
          </a:p>
          <a:p>
            <a:pPr algn="just"/>
            <a:endParaRPr lang="en-US" sz="1400" b="0" i="0" dirty="0">
              <a:solidFill>
                <a:srgbClr val="6AE7FF"/>
              </a:solidFill>
              <a:effectLst/>
              <a:highlight>
                <a:srgbClr val="000000"/>
              </a:highlight>
              <a:latin typeface="Yeseva One" panose="00000500000000000000"/>
            </a:endParaRPr>
          </a:p>
          <a:p>
            <a:pPr marL="285750" indent="-285750" algn="just">
              <a:buFont typeface="Wingdings" panose="05000000000000000000" pitchFamily="2" charset="2"/>
              <a:buChar char="v"/>
            </a:pPr>
            <a:r>
              <a:rPr lang="en-US" sz="1400" b="0" i="0" dirty="0">
                <a:solidFill>
                  <a:srgbClr val="6AE7FF"/>
                </a:solidFill>
                <a:effectLst/>
                <a:highlight>
                  <a:srgbClr val="000000"/>
                </a:highlight>
                <a:latin typeface="Yeseva One" panose="00000500000000000000"/>
              </a:rPr>
              <a:t>Metadata is stored in a CSV file, including patient ID, sex, age, anatomical site, diagnosis, and the target variable indicating melanoma presence.</a:t>
            </a:r>
          </a:p>
          <a:p>
            <a:pPr marL="285750" indent="-285750" algn="just">
              <a:buFont typeface="Wingdings" panose="05000000000000000000" pitchFamily="2" charset="2"/>
              <a:buChar char="v"/>
            </a:pPr>
            <a:endParaRPr lang="en-US" sz="1400" dirty="0">
              <a:solidFill>
                <a:srgbClr val="6AE7FF"/>
              </a:solidFill>
              <a:highlight>
                <a:srgbClr val="000000"/>
              </a:highlight>
              <a:latin typeface="Yeseva One" panose="00000500000000000000"/>
            </a:endParaRPr>
          </a:p>
          <a:p>
            <a:pPr algn="just"/>
            <a:endParaRPr lang="en-US" sz="1400" b="0" i="0" dirty="0">
              <a:solidFill>
                <a:srgbClr val="6AE7FF"/>
              </a:solidFill>
              <a:effectLst/>
              <a:highlight>
                <a:srgbClr val="000000"/>
              </a:highlight>
              <a:latin typeface="Yeseva One" panose="00000500000000000000"/>
            </a:endParaRPr>
          </a:p>
        </p:txBody>
      </p:sp>
      <p:pic>
        <p:nvPicPr>
          <p:cNvPr id="5" name="Picture 4">
            <a:extLst>
              <a:ext uri="{FF2B5EF4-FFF2-40B4-BE49-F238E27FC236}">
                <a16:creationId xmlns:a16="http://schemas.microsoft.com/office/drawing/2014/main" id="{A7AD1ECB-0D9C-4635-42A9-BB2E650DE8B5}"/>
              </a:ext>
            </a:extLst>
          </p:cNvPr>
          <p:cNvPicPr>
            <a:picLocks noChangeAspect="1"/>
          </p:cNvPicPr>
          <p:nvPr/>
        </p:nvPicPr>
        <p:blipFill>
          <a:blip r:embed="rId3"/>
          <a:stretch>
            <a:fillRect/>
          </a:stretch>
        </p:blipFill>
        <p:spPr>
          <a:xfrm>
            <a:off x="6538982" y="1462808"/>
            <a:ext cx="5357183" cy="2093445"/>
          </a:xfrm>
          <a:prstGeom prst="rect">
            <a:avLst/>
          </a:prstGeom>
          <a:ln w="127000" cap="sq">
            <a:solidFill>
              <a:srgbClr val="6AE7FF"/>
            </a:solidFill>
            <a:miter lim="800000"/>
          </a:ln>
          <a:effectLst>
            <a:outerShdw blurRad="57150" dist="50800" dir="2700000" algn="tl" rotWithShape="0">
              <a:srgbClr val="000000">
                <a:alpha val="40000"/>
              </a:srgbClr>
            </a:outerShdw>
          </a:effectLst>
        </p:spPr>
      </p:pic>
      <p:sp>
        <p:nvSpPr>
          <p:cNvPr id="9" name="TextBox 8">
            <a:extLst>
              <a:ext uri="{FF2B5EF4-FFF2-40B4-BE49-F238E27FC236}">
                <a16:creationId xmlns:a16="http://schemas.microsoft.com/office/drawing/2014/main" id="{5BEBB466-D068-6D11-E612-C752B3127E49}"/>
              </a:ext>
            </a:extLst>
          </p:cNvPr>
          <p:cNvSpPr txBox="1"/>
          <p:nvPr/>
        </p:nvSpPr>
        <p:spPr>
          <a:xfrm>
            <a:off x="7875495" y="962817"/>
            <a:ext cx="3079376" cy="369332"/>
          </a:xfrm>
          <a:prstGeom prst="rect">
            <a:avLst/>
          </a:prstGeom>
          <a:noFill/>
        </p:spPr>
        <p:txBody>
          <a:bodyPr wrap="square">
            <a:spAutoFit/>
          </a:bodyPr>
          <a:lstStyle/>
          <a:p>
            <a:r>
              <a:rPr lang="en-IN" b="1" dirty="0">
                <a:solidFill>
                  <a:srgbClr val="6AE7FF"/>
                </a:solidFill>
                <a:highlight>
                  <a:srgbClr val="000000"/>
                </a:highlight>
              </a:rPr>
              <a:t>Image Resolution Adjustment</a:t>
            </a:r>
          </a:p>
        </p:txBody>
      </p:sp>
      <p:pic>
        <p:nvPicPr>
          <p:cNvPr id="11" name="Picture 10">
            <a:extLst>
              <a:ext uri="{FF2B5EF4-FFF2-40B4-BE49-F238E27FC236}">
                <a16:creationId xmlns:a16="http://schemas.microsoft.com/office/drawing/2014/main" id="{CAFE34E2-3420-B302-5BB9-A28D8EA62CB3}"/>
              </a:ext>
            </a:extLst>
          </p:cNvPr>
          <p:cNvPicPr>
            <a:picLocks noChangeAspect="1"/>
          </p:cNvPicPr>
          <p:nvPr/>
        </p:nvPicPr>
        <p:blipFill>
          <a:blip r:embed="rId4"/>
          <a:stretch>
            <a:fillRect/>
          </a:stretch>
        </p:blipFill>
        <p:spPr>
          <a:xfrm>
            <a:off x="504488" y="4232796"/>
            <a:ext cx="10985765" cy="1988709"/>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80">
                                          <p:stCondLst>
                                            <p:cond delay="0"/>
                                          </p:stCondLst>
                                        </p:cTn>
                                        <p:tgtEl>
                                          <p:spTgt spid="11"/>
                                        </p:tgtEl>
                                      </p:cBhvr>
                                    </p:animEffect>
                                    <p:anim calcmode="lin" valueType="num">
                                      <p:cBhvr>
                                        <p:cTn id="14"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9" dur="26">
                                          <p:stCondLst>
                                            <p:cond delay="650"/>
                                          </p:stCondLst>
                                        </p:cTn>
                                        <p:tgtEl>
                                          <p:spTgt spid="11"/>
                                        </p:tgtEl>
                                      </p:cBhvr>
                                      <p:to x="100000" y="60000"/>
                                    </p:animScale>
                                    <p:animScale>
                                      <p:cBhvr>
                                        <p:cTn id="20" dur="166" decel="50000">
                                          <p:stCondLst>
                                            <p:cond delay="676"/>
                                          </p:stCondLst>
                                        </p:cTn>
                                        <p:tgtEl>
                                          <p:spTgt spid="11"/>
                                        </p:tgtEl>
                                      </p:cBhvr>
                                      <p:to x="100000" y="100000"/>
                                    </p:animScale>
                                    <p:animScale>
                                      <p:cBhvr>
                                        <p:cTn id="21" dur="26">
                                          <p:stCondLst>
                                            <p:cond delay="1312"/>
                                          </p:stCondLst>
                                        </p:cTn>
                                        <p:tgtEl>
                                          <p:spTgt spid="11"/>
                                        </p:tgtEl>
                                      </p:cBhvr>
                                      <p:to x="100000" y="80000"/>
                                    </p:animScale>
                                    <p:animScale>
                                      <p:cBhvr>
                                        <p:cTn id="22" dur="166" decel="50000">
                                          <p:stCondLst>
                                            <p:cond delay="1338"/>
                                          </p:stCondLst>
                                        </p:cTn>
                                        <p:tgtEl>
                                          <p:spTgt spid="11"/>
                                        </p:tgtEl>
                                      </p:cBhvr>
                                      <p:to x="100000" y="100000"/>
                                    </p:animScale>
                                    <p:animScale>
                                      <p:cBhvr>
                                        <p:cTn id="23" dur="26">
                                          <p:stCondLst>
                                            <p:cond delay="1642"/>
                                          </p:stCondLst>
                                        </p:cTn>
                                        <p:tgtEl>
                                          <p:spTgt spid="11"/>
                                        </p:tgtEl>
                                      </p:cBhvr>
                                      <p:to x="100000" y="90000"/>
                                    </p:animScale>
                                    <p:animScale>
                                      <p:cBhvr>
                                        <p:cTn id="24" dur="166" decel="50000">
                                          <p:stCondLst>
                                            <p:cond delay="1668"/>
                                          </p:stCondLst>
                                        </p:cTn>
                                        <p:tgtEl>
                                          <p:spTgt spid="11"/>
                                        </p:tgtEl>
                                      </p:cBhvr>
                                      <p:to x="100000" y="100000"/>
                                    </p:animScale>
                                    <p:animScale>
                                      <p:cBhvr>
                                        <p:cTn id="25" dur="26">
                                          <p:stCondLst>
                                            <p:cond delay="1808"/>
                                          </p:stCondLst>
                                        </p:cTn>
                                        <p:tgtEl>
                                          <p:spTgt spid="11"/>
                                        </p:tgtEl>
                                      </p:cBhvr>
                                      <p:to x="100000" y="95000"/>
                                    </p:animScale>
                                    <p:animScale>
                                      <p:cBhvr>
                                        <p:cTn id="26"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B4FEAA-4DE5-21B5-F873-87C72DFB090B}"/>
              </a:ext>
            </a:extLst>
          </p:cNvPr>
          <p:cNvSpPr txBox="1"/>
          <p:nvPr/>
        </p:nvSpPr>
        <p:spPr>
          <a:xfrm>
            <a:off x="2070848" y="574929"/>
            <a:ext cx="8700246" cy="461665"/>
          </a:xfrm>
          <a:prstGeom prst="rect">
            <a:avLst/>
          </a:prstGeom>
          <a:noFill/>
        </p:spPr>
        <p:txBody>
          <a:bodyPr wrap="square">
            <a:spAutoFit/>
          </a:bodyPr>
          <a:lstStyle/>
          <a:p>
            <a:pPr algn="ctr"/>
            <a:r>
              <a:rPr lang="en-IN" sz="2400" b="1" u="sng" dirty="0">
                <a:solidFill>
                  <a:srgbClr val="6AE7FF"/>
                </a:solidFill>
                <a:latin typeface="Yeseva One" panose="00000500000000000000"/>
              </a:rPr>
              <a:t>Data Preprocessing, Augmentation, and Train-Validation Splitting:</a:t>
            </a:r>
            <a:endParaRPr lang="en-IN" sz="2400" u="sng" dirty="0">
              <a:solidFill>
                <a:srgbClr val="6AE7FF"/>
              </a:solidFill>
              <a:latin typeface="Yeseva One" panose="00000500000000000000"/>
            </a:endParaRPr>
          </a:p>
        </p:txBody>
      </p:sp>
      <p:sp>
        <p:nvSpPr>
          <p:cNvPr id="5" name="TextBox 4">
            <a:extLst>
              <a:ext uri="{FF2B5EF4-FFF2-40B4-BE49-F238E27FC236}">
                <a16:creationId xmlns:a16="http://schemas.microsoft.com/office/drawing/2014/main" id="{8D3A2B31-4263-E105-4375-EB26B4AB83CB}"/>
              </a:ext>
            </a:extLst>
          </p:cNvPr>
          <p:cNvSpPr txBox="1"/>
          <p:nvPr/>
        </p:nvSpPr>
        <p:spPr>
          <a:xfrm>
            <a:off x="359744" y="1515035"/>
            <a:ext cx="4965292" cy="4393767"/>
          </a:xfrm>
          <a:prstGeom prst="rect">
            <a:avLst/>
          </a:prstGeom>
          <a:noFill/>
        </p:spPr>
        <p:txBody>
          <a:bodyPr wrap="square">
            <a:spAutoFit/>
          </a:bodyPr>
          <a:lstStyle/>
          <a:p>
            <a:r>
              <a:rPr lang="en-IN" b="1" u="sng" dirty="0">
                <a:solidFill>
                  <a:srgbClr val="6AE7FF"/>
                </a:solidFill>
                <a:latin typeface="Yeseva One" panose="00000500000000000000"/>
              </a:rPr>
              <a:t>Addressing Class Imbalance:</a:t>
            </a:r>
          </a:p>
          <a:p>
            <a:endParaRPr lang="en-IN" u="sng" dirty="0">
              <a:solidFill>
                <a:srgbClr val="6AE7FF"/>
              </a:solidFill>
              <a:latin typeface="Yeseva One" panose="00000500000000000000"/>
            </a:endParaRPr>
          </a:p>
          <a:p>
            <a:pPr marL="285750" indent="-285750">
              <a:lnSpc>
                <a:spcPct val="150000"/>
              </a:lnSpc>
              <a:buFont typeface="Wingdings" panose="05000000000000000000" pitchFamily="2" charset="2"/>
              <a:buChar char="Ø"/>
            </a:pPr>
            <a:r>
              <a:rPr lang="en-IN" sz="1600" dirty="0">
                <a:solidFill>
                  <a:srgbClr val="6AE7FF"/>
                </a:solidFill>
                <a:highlight>
                  <a:srgbClr val="000000"/>
                </a:highlight>
                <a:latin typeface="Yeseva One" panose="00000500000000000000"/>
              </a:rPr>
              <a:t>Original dataset: 584 melanoma cases out of 33,126 records.</a:t>
            </a:r>
          </a:p>
          <a:p>
            <a:pPr marL="285750" indent="-285750">
              <a:lnSpc>
                <a:spcPct val="150000"/>
              </a:lnSpc>
              <a:buFont typeface="Wingdings" panose="05000000000000000000" pitchFamily="2" charset="2"/>
              <a:buChar char="Ø"/>
            </a:pPr>
            <a:r>
              <a:rPr lang="en-IN" sz="1600" dirty="0">
                <a:solidFill>
                  <a:srgbClr val="6AE7FF"/>
                </a:solidFill>
                <a:highlight>
                  <a:srgbClr val="000000"/>
                </a:highlight>
                <a:latin typeface="Yeseva One" panose="00000500000000000000"/>
              </a:rPr>
              <a:t>Augmentation techniques used to balance the dataset.</a:t>
            </a:r>
          </a:p>
          <a:p>
            <a:pPr marL="285750" indent="-285750">
              <a:lnSpc>
                <a:spcPct val="150000"/>
              </a:lnSpc>
              <a:buFont typeface="Wingdings" panose="05000000000000000000" pitchFamily="2" charset="2"/>
              <a:buChar char="Ø"/>
            </a:pPr>
            <a:r>
              <a:rPr lang="en-IN" sz="1600" dirty="0">
                <a:solidFill>
                  <a:srgbClr val="6AE7FF"/>
                </a:solidFill>
                <a:highlight>
                  <a:srgbClr val="000000"/>
                </a:highlight>
                <a:latin typeface="Yeseva One" panose="00000500000000000000"/>
              </a:rPr>
              <a:t>Resulting balanced dataset: 32,720 melanoma cases and 32,542 benign cases.</a:t>
            </a:r>
          </a:p>
          <a:p>
            <a:pPr>
              <a:buFont typeface="Arial" panose="020B0604020202020204" pitchFamily="34" charset="0"/>
              <a:buChar char="•"/>
            </a:pPr>
            <a:endParaRPr lang="en-IN" dirty="0">
              <a:solidFill>
                <a:srgbClr val="6AE7FF"/>
              </a:solidFill>
              <a:latin typeface="Yeseva One" panose="00000500000000000000"/>
            </a:endParaRPr>
          </a:p>
          <a:p>
            <a:r>
              <a:rPr lang="en-IN" b="1" u="sng" dirty="0">
                <a:solidFill>
                  <a:srgbClr val="6AE7FF"/>
                </a:solidFill>
                <a:latin typeface="Yeseva One" panose="00000500000000000000"/>
              </a:rPr>
              <a:t>Dataset Augmentation:</a:t>
            </a:r>
          </a:p>
          <a:p>
            <a:endParaRPr lang="en-IN" u="sng" dirty="0">
              <a:solidFill>
                <a:srgbClr val="6AE7FF"/>
              </a:solidFill>
              <a:latin typeface="Yeseva One" panose="00000500000000000000"/>
            </a:endParaRPr>
          </a:p>
          <a:p>
            <a:pPr marL="285750" indent="-285750">
              <a:lnSpc>
                <a:spcPct val="150000"/>
              </a:lnSpc>
              <a:buFont typeface="Wingdings" panose="05000000000000000000" pitchFamily="2" charset="2"/>
              <a:buChar char="Ø"/>
            </a:pPr>
            <a:r>
              <a:rPr lang="en-IN" sz="1600" dirty="0">
                <a:solidFill>
                  <a:srgbClr val="6AE7FF"/>
                </a:solidFill>
                <a:highlight>
                  <a:srgbClr val="000000"/>
                </a:highlight>
                <a:latin typeface="Yeseva One" panose="00000500000000000000"/>
              </a:rPr>
              <a:t>Synthetic data generated to expand melanoma cases.</a:t>
            </a:r>
          </a:p>
          <a:p>
            <a:pPr marL="285750" indent="-285750">
              <a:lnSpc>
                <a:spcPct val="150000"/>
              </a:lnSpc>
              <a:buFont typeface="Wingdings" panose="05000000000000000000" pitchFamily="2" charset="2"/>
              <a:buChar char="Ø"/>
            </a:pPr>
            <a:r>
              <a:rPr lang="en-IN" sz="1600" dirty="0">
                <a:solidFill>
                  <a:srgbClr val="6AE7FF"/>
                </a:solidFill>
                <a:highlight>
                  <a:srgbClr val="000000"/>
                </a:highlight>
                <a:latin typeface="Yeseva One" panose="00000500000000000000"/>
              </a:rPr>
              <a:t>Augmented images lacked original metadata</a:t>
            </a:r>
          </a:p>
        </p:txBody>
      </p:sp>
      <p:pic>
        <p:nvPicPr>
          <p:cNvPr id="7" name="Picture 6">
            <a:extLst>
              <a:ext uri="{FF2B5EF4-FFF2-40B4-BE49-F238E27FC236}">
                <a16:creationId xmlns:a16="http://schemas.microsoft.com/office/drawing/2014/main" id="{972158AB-D5F9-095F-AC88-2B0182C3095E}"/>
              </a:ext>
            </a:extLst>
          </p:cNvPr>
          <p:cNvPicPr>
            <a:picLocks noChangeAspect="1"/>
          </p:cNvPicPr>
          <p:nvPr/>
        </p:nvPicPr>
        <p:blipFill>
          <a:blip r:embed="rId3"/>
          <a:stretch>
            <a:fillRect/>
          </a:stretch>
        </p:blipFill>
        <p:spPr>
          <a:xfrm>
            <a:off x="5516687" y="2030522"/>
            <a:ext cx="6234887" cy="3133148"/>
          </a:xfrm>
          <a:prstGeom prst="rect">
            <a:avLst/>
          </a:prstGeom>
          <a:ln w="38100" cap="sq">
            <a:solidFill>
              <a:srgbClr val="6AE7FF"/>
            </a:solidFill>
            <a:prstDash val="solid"/>
            <a:miter lim="800000"/>
          </a:ln>
          <a:effectLst>
            <a:outerShdw blurRad="50800" dist="38100" dir="2700000" algn="tl" rotWithShape="0">
              <a:srgbClr val="000000">
                <a:alpha val="43000"/>
              </a:srgbClr>
            </a:outerShdw>
            <a:reflection blurRad="6350" stA="52000" endA="300" endPos="3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4E25669F-B976-21E8-EED3-A455B61A4C2F}"/>
              </a:ext>
            </a:extLst>
          </p:cNvPr>
          <p:cNvSpPr txBox="1"/>
          <p:nvPr/>
        </p:nvSpPr>
        <p:spPr>
          <a:xfrm>
            <a:off x="774537" y="1166842"/>
            <a:ext cx="7517815" cy="5086264"/>
          </a:xfrm>
          <a:prstGeom prst="rect">
            <a:avLst/>
          </a:prstGeom>
          <a:noFill/>
        </p:spPr>
        <p:txBody>
          <a:bodyPr wrap="square">
            <a:spAutoFit/>
          </a:bodyPr>
          <a:lstStyle/>
          <a:p>
            <a:pPr algn="l">
              <a:lnSpc>
                <a:spcPct val="150000"/>
              </a:lnSpc>
            </a:pPr>
            <a:r>
              <a:rPr lang="en-US" b="0" i="0" u="sng" dirty="0">
                <a:solidFill>
                  <a:srgbClr val="00B0F0"/>
                </a:solidFill>
                <a:effectLst/>
                <a:highlight>
                  <a:srgbClr val="000000"/>
                </a:highlight>
                <a:latin typeface="Yeseva One" panose="00000500000000000000"/>
              </a:rPr>
              <a:t>Subfolder Creation:</a:t>
            </a:r>
          </a:p>
          <a:p>
            <a:pPr marL="285750" indent="-285750" algn="l">
              <a:lnSpc>
                <a:spcPct val="150000"/>
              </a:lnSpc>
              <a:buFont typeface="Wingdings" panose="05000000000000000000" pitchFamily="2" charset="2"/>
              <a:buChar char="Ø"/>
            </a:pPr>
            <a:r>
              <a:rPr lang="en-US" sz="1600" b="0" i="0" dirty="0">
                <a:solidFill>
                  <a:srgbClr val="00B0F0"/>
                </a:solidFill>
                <a:effectLst/>
                <a:highlight>
                  <a:srgbClr val="000000"/>
                </a:highlight>
                <a:latin typeface="Yeseva One" panose="00000500000000000000"/>
              </a:rPr>
              <a:t>Balanced dataset divided into five subfolders (~14,000 samples each).</a:t>
            </a:r>
          </a:p>
          <a:p>
            <a:pPr marL="285750" indent="-285750" algn="l">
              <a:lnSpc>
                <a:spcPct val="150000"/>
              </a:lnSpc>
              <a:buFont typeface="Wingdings" panose="05000000000000000000" pitchFamily="2" charset="2"/>
              <a:buChar char="Ø"/>
            </a:pPr>
            <a:r>
              <a:rPr lang="en-US" sz="1600" b="0" i="0" dirty="0">
                <a:solidFill>
                  <a:srgbClr val="00B0F0"/>
                </a:solidFill>
                <a:effectLst/>
                <a:highlight>
                  <a:srgbClr val="000000"/>
                </a:highlight>
                <a:latin typeface="Yeseva One" panose="00000500000000000000"/>
              </a:rPr>
              <a:t>Ensured manageable batch sizes for training.</a:t>
            </a:r>
          </a:p>
          <a:p>
            <a:pPr algn="l">
              <a:lnSpc>
                <a:spcPct val="150000"/>
              </a:lnSpc>
            </a:pPr>
            <a:endParaRPr lang="en-US" b="0" i="0" dirty="0">
              <a:solidFill>
                <a:srgbClr val="00B0F0"/>
              </a:solidFill>
              <a:effectLst/>
              <a:latin typeface="Yeseva One" panose="00000500000000000000"/>
            </a:endParaRPr>
          </a:p>
          <a:p>
            <a:pPr algn="l">
              <a:lnSpc>
                <a:spcPct val="150000"/>
              </a:lnSpc>
            </a:pPr>
            <a:r>
              <a:rPr lang="en-US" b="0" i="0" u="sng" dirty="0">
                <a:solidFill>
                  <a:srgbClr val="00B0F0"/>
                </a:solidFill>
                <a:effectLst/>
                <a:highlight>
                  <a:srgbClr val="000000"/>
                </a:highlight>
                <a:latin typeface="Yeseva One" panose="00000500000000000000"/>
              </a:rPr>
              <a:t>Train-Validation Split:</a:t>
            </a:r>
          </a:p>
          <a:p>
            <a:pPr marL="285750" indent="-285750" algn="l">
              <a:lnSpc>
                <a:spcPct val="150000"/>
              </a:lnSpc>
              <a:buFont typeface="Wingdings" panose="05000000000000000000" pitchFamily="2" charset="2"/>
              <a:buChar char="Ø"/>
            </a:pPr>
            <a:r>
              <a:rPr lang="en-US" sz="1600" b="0" i="0" dirty="0">
                <a:solidFill>
                  <a:srgbClr val="00B0F0"/>
                </a:solidFill>
                <a:effectLst/>
                <a:highlight>
                  <a:srgbClr val="000000"/>
                </a:highlight>
                <a:latin typeface="Yeseva One" panose="00000500000000000000"/>
              </a:rPr>
              <a:t>Stratified splitting within each subfolder.</a:t>
            </a:r>
          </a:p>
          <a:p>
            <a:pPr marL="285750" indent="-285750" algn="l">
              <a:lnSpc>
                <a:spcPct val="150000"/>
              </a:lnSpc>
              <a:buFont typeface="Wingdings" panose="05000000000000000000" pitchFamily="2" charset="2"/>
              <a:buChar char="Ø"/>
            </a:pPr>
            <a:r>
              <a:rPr lang="en-US" sz="1600" b="0" i="0" dirty="0">
                <a:solidFill>
                  <a:srgbClr val="00B0F0"/>
                </a:solidFill>
                <a:effectLst/>
                <a:highlight>
                  <a:srgbClr val="000000"/>
                </a:highlight>
                <a:latin typeface="Yeseva One" panose="00000500000000000000"/>
              </a:rPr>
              <a:t>Maintained 1:1 ratio for melanoma and benign classes.</a:t>
            </a:r>
          </a:p>
          <a:p>
            <a:pPr marL="285750" indent="-285750" algn="l">
              <a:lnSpc>
                <a:spcPct val="150000"/>
              </a:lnSpc>
              <a:buFont typeface="Wingdings" panose="05000000000000000000" pitchFamily="2" charset="2"/>
              <a:buChar char="Ø"/>
            </a:pPr>
            <a:r>
              <a:rPr lang="en-US" sz="1600" b="0" i="0" dirty="0">
                <a:solidFill>
                  <a:srgbClr val="00B0F0"/>
                </a:solidFill>
                <a:effectLst/>
                <a:highlight>
                  <a:srgbClr val="000000"/>
                </a:highlight>
                <a:latin typeface="Yeseva One" panose="00000500000000000000"/>
              </a:rPr>
              <a:t>Prevented bias and ensured reliable model evaluation.</a:t>
            </a:r>
          </a:p>
          <a:p>
            <a:pPr algn="l">
              <a:lnSpc>
                <a:spcPct val="150000"/>
              </a:lnSpc>
            </a:pPr>
            <a:endParaRPr lang="en-US" b="0" i="0" dirty="0">
              <a:solidFill>
                <a:srgbClr val="00B0F0"/>
              </a:solidFill>
              <a:effectLst/>
              <a:latin typeface="Yeseva One" panose="00000500000000000000"/>
            </a:endParaRPr>
          </a:p>
          <a:p>
            <a:pPr algn="l">
              <a:lnSpc>
                <a:spcPct val="150000"/>
              </a:lnSpc>
            </a:pPr>
            <a:r>
              <a:rPr lang="en-US" b="0" i="0" u="sng" dirty="0">
                <a:solidFill>
                  <a:srgbClr val="00B0F0"/>
                </a:solidFill>
                <a:effectLst/>
                <a:highlight>
                  <a:srgbClr val="000000"/>
                </a:highlight>
                <a:latin typeface="Yeseva One" panose="00000500000000000000"/>
              </a:rPr>
              <a:t>Metadata Imputation for Augmented Images:</a:t>
            </a:r>
          </a:p>
          <a:p>
            <a:pPr marL="285750" indent="-285750" algn="l">
              <a:lnSpc>
                <a:spcPct val="150000"/>
              </a:lnSpc>
              <a:buFont typeface="Wingdings" panose="05000000000000000000" pitchFamily="2" charset="2"/>
              <a:buChar char="Ø"/>
            </a:pPr>
            <a:r>
              <a:rPr lang="en-US" sz="1600" b="0" i="0" dirty="0">
                <a:solidFill>
                  <a:srgbClr val="00B0F0"/>
                </a:solidFill>
                <a:effectLst/>
                <a:highlight>
                  <a:srgbClr val="000000"/>
                </a:highlight>
                <a:latin typeface="Yeseva One" panose="00000500000000000000"/>
              </a:rPr>
              <a:t>Generated synthetic metadata for augmented melanoma images.</a:t>
            </a:r>
          </a:p>
          <a:p>
            <a:pPr marL="285750" indent="-285750" algn="l">
              <a:lnSpc>
                <a:spcPct val="150000"/>
              </a:lnSpc>
              <a:buFont typeface="Wingdings" panose="05000000000000000000" pitchFamily="2" charset="2"/>
              <a:buChar char="Ø"/>
            </a:pPr>
            <a:r>
              <a:rPr lang="en-US" sz="1600" b="0" i="0" dirty="0">
                <a:solidFill>
                  <a:srgbClr val="00B0F0"/>
                </a:solidFill>
                <a:effectLst/>
                <a:highlight>
                  <a:srgbClr val="000000"/>
                </a:highlight>
                <a:latin typeface="Yeseva One" panose="00000500000000000000"/>
              </a:rPr>
              <a:t>Imputed attributes: sex, age, anatomical site, and diagnosis.</a:t>
            </a:r>
          </a:p>
          <a:p>
            <a:pPr marL="285750" indent="-285750" algn="l">
              <a:lnSpc>
                <a:spcPct val="150000"/>
              </a:lnSpc>
              <a:buFont typeface="Wingdings" panose="05000000000000000000" pitchFamily="2" charset="2"/>
              <a:buChar char="Ø"/>
            </a:pPr>
            <a:r>
              <a:rPr lang="en-US" sz="1600" b="0" i="0" dirty="0">
                <a:solidFill>
                  <a:srgbClr val="00B0F0"/>
                </a:solidFill>
                <a:effectLst/>
                <a:highlight>
                  <a:srgbClr val="000000"/>
                </a:highlight>
                <a:latin typeface="Yeseva One" panose="00000500000000000000"/>
              </a:rPr>
              <a:t>Preserved dataset integrity and consistency for robust model training and evaluation.</a:t>
            </a:r>
          </a:p>
        </p:txBody>
      </p:sp>
      <p:pic>
        <p:nvPicPr>
          <p:cNvPr id="3" name="Picture 2">
            <a:extLst>
              <a:ext uri="{FF2B5EF4-FFF2-40B4-BE49-F238E27FC236}">
                <a16:creationId xmlns:a16="http://schemas.microsoft.com/office/drawing/2014/main" id="{CDFC4075-A22D-0114-0AE8-95870D907C38}"/>
              </a:ext>
            </a:extLst>
          </p:cNvPr>
          <p:cNvPicPr>
            <a:picLocks noChangeAspect="1"/>
          </p:cNvPicPr>
          <p:nvPr/>
        </p:nvPicPr>
        <p:blipFill>
          <a:blip r:embed="rId3"/>
          <a:stretch>
            <a:fillRect/>
          </a:stretch>
        </p:blipFill>
        <p:spPr>
          <a:xfrm rot="5400000">
            <a:off x="6900902" y="2120376"/>
            <a:ext cx="5945767" cy="2631608"/>
          </a:xfrm>
          <a:prstGeom prst="rect">
            <a:avLst/>
          </a:prstGeom>
          <a:ln w="38100" cap="sq">
            <a:solidFill>
              <a:srgbClr val="6AE7FF"/>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23665715-A85D-333E-4D26-DB14BF321028}"/>
              </a:ext>
            </a:extLst>
          </p:cNvPr>
          <p:cNvSpPr txBox="1"/>
          <p:nvPr/>
        </p:nvSpPr>
        <p:spPr>
          <a:xfrm>
            <a:off x="3177988" y="391455"/>
            <a:ext cx="6158752" cy="492122"/>
          </a:xfrm>
          <a:prstGeom prst="rect">
            <a:avLst/>
          </a:prstGeom>
          <a:noFill/>
        </p:spPr>
        <p:txBody>
          <a:bodyPr wrap="square">
            <a:spAutoFit/>
          </a:bodyPr>
          <a:lstStyle/>
          <a:p>
            <a:pPr marR="434975" lvl="0" algn="ctr">
              <a:lnSpc>
                <a:spcPct val="115000"/>
              </a:lnSpc>
              <a:spcAft>
                <a:spcPts val="0"/>
              </a:spcAft>
            </a:pPr>
            <a:r>
              <a:rPr lang="en-IN" sz="2400" b="1" u="sng" dirty="0">
                <a:solidFill>
                  <a:srgbClr val="6AE7FF"/>
                </a:solidFill>
                <a:effectLst/>
                <a:highlight>
                  <a:srgbClr val="000000"/>
                </a:highlight>
                <a:latin typeface="Yeseva One" panose="00000500000000000000"/>
                <a:ea typeface="Times New Roman" panose="02020603050405020304" pitchFamily="18" charset="0"/>
              </a:rPr>
              <a:t>DATASET SPLIT :</a:t>
            </a:r>
            <a:endParaRPr lang="en-IN" sz="2400" u="sng" dirty="0">
              <a:solidFill>
                <a:srgbClr val="6AE7FF"/>
              </a:solidFill>
              <a:effectLst/>
              <a:highlight>
                <a:srgbClr val="000000"/>
              </a:highlight>
              <a:latin typeface="Yeseva One" panose="00000500000000000000"/>
              <a:ea typeface="Times New Roman" panose="02020603050405020304" pitchFamily="18" charset="0"/>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455D95-9F1D-169D-D23E-54B55537474D}"/>
              </a:ext>
            </a:extLst>
          </p:cNvPr>
          <p:cNvSpPr txBox="1"/>
          <p:nvPr/>
        </p:nvSpPr>
        <p:spPr>
          <a:xfrm>
            <a:off x="188258" y="313763"/>
            <a:ext cx="11815484" cy="523220"/>
          </a:xfrm>
          <a:prstGeom prst="rect">
            <a:avLst/>
          </a:prstGeom>
          <a:noFill/>
        </p:spPr>
        <p:txBody>
          <a:bodyPr wrap="square" rtlCol="0">
            <a:spAutoFit/>
          </a:bodyPr>
          <a:lstStyle/>
          <a:p>
            <a:pPr algn="ctr"/>
            <a:r>
              <a:rPr lang="en-IN" sz="2800" b="1" u="sng" dirty="0">
                <a:solidFill>
                  <a:srgbClr val="6AE7FF"/>
                </a:solidFill>
                <a:latin typeface="Yeseva One" panose="00000500000000000000"/>
              </a:rPr>
              <a:t>MODEL ARCHITECTURE OVERVIEW</a:t>
            </a:r>
          </a:p>
        </p:txBody>
      </p:sp>
      <p:sp>
        <p:nvSpPr>
          <p:cNvPr id="8" name="TextBox 7">
            <a:extLst>
              <a:ext uri="{FF2B5EF4-FFF2-40B4-BE49-F238E27FC236}">
                <a16:creationId xmlns:a16="http://schemas.microsoft.com/office/drawing/2014/main" id="{3D4FC00D-8A4E-770C-B757-F908398A4302}"/>
              </a:ext>
            </a:extLst>
          </p:cNvPr>
          <p:cNvSpPr txBox="1"/>
          <p:nvPr/>
        </p:nvSpPr>
        <p:spPr>
          <a:xfrm>
            <a:off x="314178" y="1327546"/>
            <a:ext cx="5494951" cy="4493538"/>
          </a:xfrm>
          <a:prstGeom prst="rect">
            <a:avLst/>
          </a:prstGeom>
          <a:noFill/>
        </p:spPr>
        <p:txBody>
          <a:bodyPr wrap="square">
            <a:spAutoFit/>
          </a:bodyPr>
          <a:lstStyle/>
          <a:p>
            <a:pPr algn="l"/>
            <a:r>
              <a:rPr lang="en-US" sz="2000" b="1" i="0" u="sng" dirty="0">
                <a:solidFill>
                  <a:srgbClr val="6AE7FF"/>
                </a:solidFill>
                <a:effectLst/>
                <a:highlight>
                  <a:srgbClr val="000000"/>
                </a:highlight>
                <a:latin typeface="Yeseva One" panose="00000500000000000000"/>
              </a:rPr>
              <a:t>Model 1 - Enhanced Inception Convolutional Blocks with Metadata Integration: </a:t>
            </a:r>
          </a:p>
          <a:p>
            <a:pPr algn="l"/>
            <a:endParaRPr lang="en-US" b="1" i="0" u="sng" dirty="0">
              <a:solidFill>
                <a:srgbClr val="00B0F0"/>
              </a:solidFill>
              <a:effectLst/>
              <a:latin typeface="Yeseva One" panose="00000500000000000000"/>
            </a:endParaRPr>
          </a:p>
          <a:p>
            <a:pPr marL="285750" indent="-285750" algn="l">
              <a:lnSpc>
                <a:spcPct val="150000"/>
              </a:lnSpc>
              <a:buFont typeface="Wingdings" panose="05000000000000000000" pitchFamily="2" charset="2"/>
              <a:buChar char="Ø"/>
            </a:pPr>
            <a:r>
              <a:rPr lang="en-US" sz="1600" b="1" i="0" dirty="0">
                <a:solidFill>
                  <a:srgbClr val="6AE7FF"/>
                </a:solidFill>
                <a:effectLst/>
                <a:highlight>
                  <a:srgbClr val="000000"/>
                </a:highlight>
                <a:latin typeface="Yeseva One" panose="00000500000000000000"/>
              </a:rPr>
              <a:t>Image Input Processing: 224x224 RGB images.</a:t>
            </a:r>
          </a:p>
          <a:p>
            <a:pPr marL="285750" indent="-285750" algn="l">
              <a:lnSpc>
                <a:spcPct val="150000"/>
              </a:lnSpc>
              <a:buFont typeface="Wingdings" panose="05000000000000000000" pitchFamily="2" charset="2"/>
              <a:buChar char="Ø"/>
            </a:pPr>
            <a:r>
              <a:rPr lang="en-US" sz="1600" b="1" i="0" dirty="0">
                <a:solidFill>
                  <a:srgbClr val="6AE7FF"/>
                </a:solidFill>
                <a:effectLst/>
                <a:highlight>
                  <a:srgbClr val="000000"/>
                </a:highlight>
                <a:latin typeface="Yeseva One" panose="00000500000000000000"/>
              </a:rPr>
              <a:t>Metadata Integration: Includes "Age" column.</a:t>
            </a:r>
          </a:p>
          <a:p>
            <a:pPr marL="285750" indent="-285750" algn="l">
              <a:lnSpc>
                <a:spcPct val="150000"/>
              </a:lnSpc>
              <a:buFont typeface="Wingdings" panose="05000000000000000000" pitchFamily="2" charset="2"/>
              <a:buChar char="Ø"/>
            </a:pPr>
            <a:r>
              <a:rPr lang="en-US" sz="1600" b="1" i="0" dirty="0">
                <a:solidFill>
                  <a:srgbClr val="6AE7FF"/>
                </a:solidFill>
                <a:effectLst/>
                <a:highlight>
                  <a:srgbClr val="000000"/>
                </a:highlight>
                <a:latin typeface="Yeseva One" panose="00000500000000000000"/>
              </a:rPr>
              <a:t>Model Output: Sigmoid activation for binary classification.</a:t>
            </a:r>
          </a:p>
          <a:p>
            <a:pPr marL="285750" indent="-285750" algn="l">
              <a:lnSpc>
                <a:spcPct val="150000"/>
              </a:lnSpc>
              <a:buFont typeface="Wingdings" panose="05000000000000000000" pitchFamily="2" charset="2"/>
              <a:buChar char="Ø"/>
            </a:pPr>
            <a:endParaRPr lang="en-US" sz="1600" b="1" i="0" dirty="0">
              <a:solidFill>
                <a:srgbClr val="6AE7FF"/>
              </a:solidFill>
              <a:effectLst/>
              <a:highlight>
                <a:srgbClr val="000000"/>
              </a:highlight>
              <a:latin typeface="Yeseva One" panose="00000500000000000000"/>
            </a:endParaRPr>
          </a:p>
          <a:p>
            <a:pPr algn="l">
              <a:lnSpc>
                <a:spcPct val="150000"/>
              </a:lnSpc>
            </a:pPr>
            <a:r>
              <a:rPr lang="en-US" sz="1600" b="1" i="0" dirty="0">
                <a:solidFill>
                  <a:srgbClr val="6AE7FF"/>
                </a:solidFill>
                <a:effectLst/>
                <a:highlight>
                  <a:srgbClr val="000000"/>
                </a:highlight>
                <a:latin typeface="Yeseva One" panose="00000500000000000000"/>
              </a:rPr>
              <a:t>Key Points:</a:t>
            </a:r>
          </a:p>
          <a:p>
            <a:pPr marL="285750" indent="-285750" algn="l">
              <a:lnSpc>
                <a:spcPct val="150000"/>
              </a:lnSpc>
              <a:buFont typeface="Wingdings" panose="05000000000000000000" pitchFamily="2" charset="2"/>
              <a:buChar char="Ø"/>
            </a:pPr>
            <a:r>
              <a:rPr lang="en-US" sz="1600" b="1" i="0" dirty="0">
                <a:solidFill>
                  <a:srgbClr val="6AE7FF"/>
                </a:solidFill>
                <a:effectLst/>
                <a:highlight>
                  <a:srgbClr val="000000"/>
                </a:highlight>
                <a:latin typeface="Yeseva One" panose="00000500000000000000"/>
              </a:rPr>
              <a:t>Total Parameters: 31,569.</a:t>
            </a:r>
          </a:p>
          <a:p>
            <a:pPr marL="285750" indent="-285750" algn="l">
              <a:lnSpc>
                <a:spcPct val="150000"/>
              </a:lnSpc>
              <a:buFont typeface="Wingdings" panose="05000000000000000000" pitchFamily="2" charset="2"/>
              <a:buChar char="Ø"/>
            </a:pPr>
            <a:r>
              <a:rPr lang="en-US" sz="1600" b="1" i="0" dirty="0">
                <a:solidFill>
                  <a:srgbClr val="6AE7FF"/>
                </a:solidFill>
                <a:effectLst/>
                <a:highlight>
                  <a:srgbClr val="000000"/>
                </a:highlight>
                <a:latin typeface="Yeseva One" panose="00000500000000000000"/>
              </a:rPr>
              <a:t>Loss Function: Binary cross-entropy.</a:t>
            </a:r>
          </a:p>
          <a:p>
            <a:pPr marL="285750" indent="-285750" algn="l">
              <a:lnSpc>
                <a:spcPct val="150000"/>
              </a:lnSpc>
              <a:buFont typeface="Wingdings" panose="05000000000000000000" pitchFamily="2" charset="2"/>
              <a:buChar char="Ø"/>
            </a:pPr>
            <a:r>
              <a:rPr lang="en-US" sz="1600" b="1" i="0" dirty="0">
                <a:solidFill>
                  <a:srgbClr val="6AE7FF"/>
                </a:solidFill>
                <a:effectLst/>
                <a:highlight>
                  <a:srgbClr val="000000"/>
                </a:highlight>
                <a:latin typeface="Yeseva One" panose="00000500000000000000"/>
              </a:rPr>
              <a:t>Optimizer: Adam.</a:t>
            </a:r>
          </a:p>
          <a:p>
            <a:pPr algn="l"/>
            <a:endParaRPr lang="en-US" b="1" i="0" u="sng" dirty="0">
              <a:solidFill>
                <a:srgbClr val="00B0F0"/>
              </a:solidFill>
              <a:effectLst/>
              <a:latin typeface="Yeseva One" panose="00000500000000000000"/>
            </a:endParaRPr>
          </a:p>
          <a:p>
            <a:pPr algn="l"/>
            <a:r>
              <a:rPr lang="en-US" b="1" dirty="0">
                <a:solidFill>
                  <a:srgbClr val="00B0F0"/>
                </a:solidFill>
                <a:latin typeface="Yeseva One" panose="00000500000000000000"/>
              </a:rPr>
              <a:t>     </a:t>
            </a:r>
            <a:endParaRPr lang="en-US" b="0" i="0" dirty="0">
              <a:solidFill>
                <a:srgbClr val="00B0F0"/>
              </a:solidFill>
              <a:effectLst/>
              <a:latin typeface="Yeseva One" panose="00000500000000000000"/>
            </a:endParaRPr>
          </a:p>
        </p:txBody>
      </p:sp>
      <p:pic>
        <p:nvPicPr>
          <p:cNvPr id="7" name="Picture 6">
            <a:extLst>
              <a:ext uri="{FF2B5EF4-FFF2-40B4-BE49-F238E27FC236}">
                <a16:creationId xmlns:a16="http://schemas.microsoft.com/office/drawing/2014/main" id="{9FA7E06E-BB7B-8718-6790-00C0B96F4A1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5626" y="962489"/>
            <a:ext cx="4814046" cy="5715364"/>
          </a:xfrm>
          <a:prstGeom prst="rect">
            <a:avLst/>
          </a:prstGeom>
          <a:ln w="38100" cap="sq">
            <a:solidFill>
              <a:srgbClr val="6AE7FF"/>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04765866"/>
      </p:ext>
    </p:extLst>
  </p:cSld>
  <p:clrMapOvr>
    <a:masterClrMapping/>
  </p:clrMapOvr>
  <p:transition spd="med" advClick="0" advTm="0">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形状 1"/>
          <p:cNvSpPr/>
          <p:nvPr/>
        </p:nvSpPr>
        <p:spPr>
          <a:xfrm>
            <a:off x="0" y="2958986"/>
            <a:ext cx="12192000" cy="1347474"/>
          </a:xfrm>
          <a:custGeom>
            <a:avLst/>
            <a:gdLst>
              <a:gd name="connsiteX0" fmla="*/ 0 w 10898372"/>
              <a:gd name="connsiteY0" fmla="*/ 209517 h 1347474"/>
              <a:gd name="connsiteX1" fmla="*/ 2392326 w 10898372"/>
              <a:gd name="connsiteY1" fmla="*/ 1347201 h 1347474"/>
              <a:gd name="connsiteX2" fmla="*/ 4433777 w 10898372"/>
              <a:gd name="connsiteY2" fmla="*/ 326475 h 1347474"/>
              <a:gd name="connsiteX3" fmla="*/ 6996223 w 10898372"/>
              <a:gd name="connsiteY3" fmla="*/ 1272773 h 1347474"/>
              <a:gd name="connsiteX4" fmla="*/ 9399181 w 10898372"/>
              <a:gd name="connsiteY4" fmla="*/ 18131 h 1347474"/>
              <a:gd name="connsiteX5" fmla="*/ 10898372 w 10898372"/>
              <a:gd name="connsiteY5" fmla="*/ 645452 h 134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98372" h="1347474">
                <a:moveTo>
                  <a:pt x="0" y="209517"/>
                </a:moveTo>
                <a:cubicBezTo>
                  <a:pt x="826681" y="768612"/>
                  <a:pt x="1653363" y="1327708"/>
                  <a:pt x="2392326" y="1347201"/>
                </a:cubicBezTo>
                <a:cubicBezTo>
                  <a:pt x="3131289" y="1366694"/>
                  <a:pt x="3666461" y="338880"/>
                  <a:pt x="4433777" y="326475"/>
                </a:cubicBezTo>
                <a:cubicBezTo>
                  <a:pt x="5201093" y="314070"/>
                  <a:pt x="6168656" y="1324164"/>
                  <a:pt x="6996223" y="1272773"/>
                </a:cubicBezTo>
                <a:cubicBezTo>
                  <a:pt x="7823790" y="1221382"/>
                  <a:pt x="8748823" y="122684"/>
                  <a:pt x="9399181" y="18131"/>
                </a:cubicBezTo>
                <a:cubicBezTo>
                  <a:pt x="10049539" y="-86422"/>
                  <a:pt x="10473955" y="279515"/>
                  <a:pt x="10898372" y="645452"/>
                </a:cubicBezTo>
              </a:path>
            </a:pathLst>
          </a:custGeom>
          <a:noFill/>
          <a:ln>
            <a:solidFill>
              <a:srgbClr val="6AE7FF">
                <a:alpha val="61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3" name="TextBox 2">
            <a:extLst>
              <a:ext uri="{FF2B5EF4-FFF2-40B4-BE49-F238E27FC236}">
                <a16:creationId xmlns:a16="http://schemas.microsoft.com/office/drawing/2014/main" id="{0713931F-FE3C-195D-233C-4AE76089C8B9}"/>
              </a:ext>
            </a:extLst>
          </p:cNvPr>
          <p:cNvSpPr txBox="1"/>
          <p:nvPr/>
        </p:nvSpPr>
        <p:spPr>
          <a:xfrm>
            <a:off x="2924735" y="312875"/>
            <a:ext cx="6342529" cy="461665"/>
          </a:xfrm>
          <a:prstGeom prst="rect">
            <a:avLst/>
          </a:prstGeom>
          <a:noFill/>
        </p:spPr>
        <p:txBody>
          <a:bodyPr wrap="square">
            <a:spAutoFit/>
          </a:bodyPr>
          <a:lstStyle/>
          <a:p>
            <a:r>
              <a:rPr lang="en-IN" sz="2400" b="1" u="sng" dirty="0">
                <a:solidFill>
                  <a:srgbClr val="6AE7FF"/>
                </a:solidFill>
                <a:latin typeface="Yeseva One" panose="00000500000000000000"/>
              </a:rPr>
              <a:t>Model 2 - Enhanced Metadata Inception Model : </a:t>
            </a:r>
          </a:p>
        </p:txBody>
      </p:sp>
      <p:sp>
        <p:nvSpPr>
          <p:cNvPr id="7" name="TextBox 6">
            <a:extLst>
              <a:ext uri="{FF2B5EF4-FFF2-40B4-BE49-F238E27FC236}">
                <a16:creationId xmlns:a16="http://schemas.microsoft.com/office/drawing/2014/main" id="{9601312C-22FA-6A36-C24E-63D2D47445C6}"/>
              </a:ext>
            </a:extLst>
          </p:cNvPr>
          <p:cNvSpPr txBox="1"/>
          <p:nvPr/>
        </p:nvSpPr>
        <p:spPr>
          <a:xfrm>
            <a:off x="703730" y="1115046"/>
            <a:ext cx="4594411" cy="5035353"/>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IN" b="1" dirty="0">
                <a:solidFill>
                  <a:srgbClr val="6AE7FF"/>
                </a:solidFill>
                <a:highlight>
                  <a:srgbClr val="000000"/>
                </a:highlight>
              </a:rPr>
              <a:t>Integration of multiple metadata features: sex, age, anatomical site.</a:t>
            </a:r>
          </a:p>
          <a:p>
            <a:pPr marL="285750" indent="-285750">
              <a:lnSpc>
                <a:spcPct val="150000"/>
              </a:lnSpc>
              <a:buFont typeface="Wingdings" panose="05000000000000000000" pitchFamily="2" charset="2"/>
              <a:buChar char="Ø"/>
            </a:pPr>
            <a:r>
              <a:rPr lang="en-IN" b="1" dirty="0">
                <a:solidFill>
                  <a:srgbClr val="6AE7FF"/>
                </a:solidFill>
                <a:highlight>
                  <a:srgbClr val="000000"/>
                </a:highlight>
              </a:rPr>
              <a:t>Image branch: Three Inception blocks to extract deep features.</a:t>
            </a:r>
          </a:p>
          <a:p>
            <a:pPr marL="285750" indent="-285750">
              <a:lnSpc>
                <a:spcPct val="150000"/>
              </a:lnSpc>
              <a:buFont typeface="Wingdings" panose="05000000000000000000" pitchFamily="2" charset="2"/>
              <a:buChar char="Ø"/>
            </a:pPr>
            <a:r>
              <a:rPr lang="en-IN" b="1" dirty="0">
                <a:solidFill>
                  <a:srgbClr val="6AE7FF"/>
                </a:solidFill>
                <a:highlight>
                  <a:srgbClr val="000000"/>
                </a:highlight>
              </a:rPr>
              <a:t>Metadata branch: Dense layers for metadata processing.</a:t>
            </a:r>
          </a:p>
          <a:p>
            <a:pPr marL="285750" indent="-285750">
              <a:lnSpc>
                <a:spcPct val="150000"/>
              </a:lnSpc>
              <a:buFont typeface="Wingdings" panose="05000000000000000000" pitchFamily="2" charset="2"/>
              <a:buChar char="Ø"/>
            </a:pPr>
            <a:r>
              <a:rPr lang="en-IN" b="1" dirty="0">
                <a:solidFill>
                  <a:srgbClr val="6AE7FF"/>
                </a:solidFill>
                <a:highlight>
                  <a:srgbClr val="000000"/>
                </a:highlight>
              </a:rPr>
              <a:t>Concatenation of image and metadata features.</a:t>
            </a:r>
          </a:p>
          <a:p>
            <a:pPr>
              <a:lnSpc>
                <a:spcPct val="150000"/>
              </a:lnSpc>
            </a:pPr>
            <a:r>
              <a:rPr lang="en-IN" b="1" dirty="0">
                <a:solidFill>
                  <a:srgbClr val="6AE7FF"/>
                </a:solidFill>
                <a:highlight>
                  <a:srgbClr val="000000"/>
                </a:highlight>
              </a:rPr>
              <a:t>Key Points:</a:t>
            </a:r>
          </a:p>
          <a:p>
            <a:pPr marL="285750" indent="-285750">
              <a:lnSpc>
                <a:spcPct val="150000"/>
              </a:lnSpc>
              <a:buFont typeface="Wingdings" panose="05000000000000000000" pitchFamily="2" charset="2"/>
              <a:buChar char="Ø"/>
            </a:pPr>
            <a:r>
              <a:rPr lang="en-IN" b="1" dirty="0">
                <a:solidFill>
                  <a:srgbClr val="6AE7FF"/>
                </a:solidFill>
                <a:highlight>
                  <a:srgbClr val="000000"/>
                </a:highlight>
              </a:rPr>
              <a:t>Total Parameters: 31,793.</a:t>
            </a:r>
          </a:p>
          <a:p>
            <a:pPr marL="285750" indent="-285750">
              <a:lnSpc>
                <a:spcPct val="150000"/>
              </a:lnSpc>
              <a:buFont typeface="Wingdings" panose="05000000000000000000" pitchFamily="2" charset="2"/>
              <a:buChar char="Ø"/>
            </a:pPr>
            <a:r>
              <a:rPr lang="en-IN" b="1" dirty="0">
                <a:solidFill>
                  <a:srgbClr val="6AE7FF"/>
                </a:solidFill>
                <a:highlight>
                  <a:srgbClr val="000000"/>
                </a:highlight>
              </a:rPr>
              <a:t>Optimizer: Adam.</a:t>
            </a:r>
          </a:p>
          <a:p>
            <a:pPr marL="285750" indent="-285750">
              <a:lnSpc>
                <a:spcPct val="150000"/>
              </a:lnSpc>
              <a:buFont typeface="Wingdings" panose="05000000000000000000" pitchFamily="2" charset="2"/>
              <a:buChar char="Ø"/>
            </a:pPr>
            <a:r>
              <a:rPr lang="en-IN" b="1" dirty="0">
                <a:solidFill>
                  <a:srgbClr val="6AE7FF"/>
                </a:solidFill>
                <a:highlight>
                  <a:srgbClr val="000000"/>
                </a:highlight>
              </a:rPr>
              <a:t>Loss Function: Binary cross-entropy.</a:t>
            </a:r>
          </a:p>
        </p:txBody>
      </p:sp>
      <p:pic>
        <p:nvPicPr>
          <p:cNvPr id="9" name="Picture 8">
            <a:extLst>
              <a:ext uri="{FF2B5EF4-FFF2-40B4-BE49-F238E27FC236}">
                <a16:creationId xmlns:a16="http://schemas.microsoft.com/office/drawing/2014/main" id="{B1AB8F5B-F801-4E72-0385-716C2AD40B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986455"/>
            <a:ext cx="5679140" cy="5558670"/>
          </a:xfrm>
          <a:prstGeom prst="rect">
            <a:avLst/>
          </a:prstGeom>
          <a:ln w="38100" cap="sq">
            <a:solidFill>
              <a:srgbClr val="6AE7FF"/>
            </a:solidFill>
            <a:prstDash val="solid"/>
            <a:miter lim="800000"/>
          </a:ln>
          <a:effectLst>
            <a:outerShdw blurRad="50800" dist="38100" dir="2700000" algn="tl" rotWithShape="0">
              <a:srgbClr val="000000">
                <a:alpha val="43000"/>
              </a:srgbClr>
            </a:outerShdw>
          </a:effectLst>
        </p:spPr>
      </p:pic>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文本框 263"/>
          <p:cNvSpPr txBox="1"/>
          <p:nvPr/>
        </p:nvSpPr>
        <p:spPr>
          <a:xfrm>
            <a:off x="242050" y="458085"/>
            <a:ext cx="11698936" cy="461665"/>
          </a:xfrm>
          <a:prstGeom prst="rect">
            <a:avLst/>
          </a:prstGeom>
          <a:noFill/>
        </p:spPr>
        <p:txBody>
          <a:bodyPr wrap="square" rtlCol="0">
            <a:spAutoFit/>
          </a:bodyPr>
          <a:lstStyle/>
          <a:p>
            <a:pPr algn="ctr"/>
            <a:r>
              <a:rPr lang="en-IN" altLang="zh-CN" sz="2400" b="1" u="sng" dirty="0">
                <a:solidFill>
                  <a:srgbClr val="10FBFE"/>
                </a:solidFill>
                <a:latin typeface="Yeseva One" panose="00000500000000000000" pitchFamily="2" charset="0"/>
                <a:ea typeface="微软雅黑" panose="020B0503020204020204" charset="-122"/>
                <a:sym typeface="+mn-ea"/>
              </a:rPr>
              <a:t>Model 3 - Simplified Multi-Metadata Inception Model</a:t>
            </a:r>
            <a:r>
              <a:rPr lang="en-IN" altLang="zh-CN" sz="2400" b="1" dirty="0">
                <a:solidFill>
                  <a:srgbClr val="10FBFE"/>
                </a:solidFill>
                <a:latin typeface="Yeseva One" panose="00000500000000000000" pitchFamily="2" charset="0"/>
                <a:ea typeface="微软雅黑" panose="020B0503020204020204" charset="-122"/>
                <a:sym typeface="+mn-ea"/>
              </a:rPr>
              <a:t>:</a:t>
            </a:r>
            <a:endParaRPr lang="zh-CN" altLang="en-US" sz="2400" b="1" dirty="0">
              <a:solidFill>
                <a:srgbClr val="10FBFE"/>
              </a:solidFill>
              <a:latin typeface="Yeseva One" panose="00000500000000000000" pitchFamily="2" charset="0"/>
              <a:ea typeface="微软雅黑" panose="020B0503020204020204" charset="-122"/>
              <a:sym typeface="+mn-ea"/>
            </a:endParaRPr>
          </a:p>
        </p:txBody>
      </p:sp>
      <p:sp>
        <p:nvSpPr>
          <p:cNvPr id="3" name="TextBox 2">
            <a:extLst>
              <a:ext uri="{FF2B5EF4-FFF2-40B4-BE49-F238E27FC236}">
                <a16:creationId xmlns:a16="http://schemas.microsoft.com/office/drawing/2014/main" id="{F9D1B2D6-1552-42F6-91C9-073D0315F3B3}"/>
              </a:ext>
            </a:extLst>
          </p:cNvPr>
          <p:cNvSpPr txBox="1"/>
          <p:nvPr/>
        </p:nvSpPr>
        <p:spPr>
          <a:xfrm>
            <a:off x="475128" y="1434352"/>
            <a:ext cx="4222377" cy="4619854"/>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IN" b="1" dirty="0">
                <a:solidFill>
                  <a:srgbClr val="6AE7FF"/>
                </a:solidFill>
                <a:highlight>
                  <a:srgbClr val="000000"/>
                </a:highlight>
                <a:latin typeface="Yeseva One" panose="00000500000000000000"/>
              </a:rPr>
              <a:t>Streamlined version of “Model-2” for Google Colab.</a:t>
            </a:r>
          </a:p>
          <a:p>
            <a:pPr marL="285750" indent="-285750">
              <a:lnSpc>
                <a:spcPct val="150000"/>
              </a:lnSpc>
              <a:buFont typeface="Wingdings" panose="05000000000000000000" pitchFamily="2" charset="2"/>
              <a:buChar char="Ø"/>
            </a:pPr>
            <a:r>
              <a:rPr lang="en-IN" b="1" dirty="0">
                <a:solidFill>
                  <a:srgbClr val="6AE7FF"/>
                </a:solidFill>
                <a:highlight>
                  <a:srgbClr val="000000"/>
                </a:highlight>
                <a:latin typeface="Yeseva One" panose="00000500000000000000"/>
              </a:rPr>
              <a:t>Single Inception block to reduce computational complexity.</a:t>
            </a:r>
          </a:p>
          <a:p>
            <a:pPr marL="285750" indent="-285750">
              <a:lnSpc>
                <a:spcPct val="150000"/>
              </a:lnSpc>
              <a:buFont typeface="Wingdings" panose="05000000000000000000" pitchFamily="2" charset="2"/>
              <a:buChar char="Ø"/>
            </a:pPr>
            <a:r>
              <a:rPr lang="en-IN" b="1" dirty="0">
                <a:solidFill>
                  <a:srgbClr val="6AE7FF"/>
                </a:solidFill>
                <a:highlight>
                  <a:srgbClr val="000000"/>
                </a:highlight>
                <a:latin typeface="Yeseva One" panose="00000500000000000000"/>
              </a:rPr>
              <a:t>Retains dual-branch structure for images and metadata.</a:t>
            </a:r>
          </a:p>
          <a:p>
            <a:pPr marL="285750" indent="-285750">
              <a:lnSpc>
                <a:spcPct val="150000"/>
              </a:lnSpc>
              <a:buFont typeface="Wingdings" panose="05000000000000000000" pitchFamily="2" charset="2"/>
              <a:buChar char="Ø"/>
            </a:pPr>
            <a:endParaRPr lang="en-IN" b="1" dirty="0">
              <a:solidFill>
                <a:srgbClr val="6AE7FF"/>
              </a:solidFill>
              <a:highlight>
                <a:srgbClr val="000000"/>
              </a:highlight>
              <a:latin typeface="Yeseva One" panose="00000500000000000000"/>
            </a:endParaRPr>
          </a:p>
          <a:p>
            <a:pPr>
              <a:lnSpc>
                <a:spcPct val="150000"/>
              </a:lnSpc>
            </a:pPr>
            <a:r>
              <a:rPr lang="en-IN" b="1" dirty="0">
                <a:solidFill>
                  <a:srgbClr val="6AE7FF"/>
                </a:solidFill>
                <a:highlight>
                  <a:srgbClr val="000000"/>
                </a:highlight>
                <a:latin typeface="Yeseva One" panose="00000500000000000000"/>
              </a:rPr>
              <a:t>Key Points:</a:t>
            </a:r>
          </a:p>
          <a:p>
            <a:pPr marL="285750" indent="-285750">
              <a:lnSpc>
                <a:spcPct val="150000"/>
              </a:lnSpc>
              <a:buFont typeface="Wingdings" panose="05000000000000000000" pitchFamily="2" charset="2"/>
              <a:buChar char="Ø"/>
            </a:pPr>
            <a:r>
              <a:rPr lang="en-IN" b="1" dirty="0">
                <a:solidFill>
                  <a:srgbClr val="6AE7FF"/>
                </a:solidFill>
                <a:highlight>
                  <a:srgbClr val="000000"/>
                </a:highlight>
                <a:latin typeface="Yeseva One" panose="00000500000000000000"/>
              </a:rPr>
              <a:t>Fewer layers and parameters.</a:t>
            </a:r>
          </a:p>
          <a:p>
            <a:pPr marL="285750" indent="-285750">
              <a:lnSpc>
                <a:spcPct val="150000"/>
              </a:lnSpc>
              <a:buFont typeface="Wingdings" panose="05000000000000000000" pitchFamily="2" charset="2"/>
              <a:buChar char="Ø"/>
            </a:pPr>
            <a:r>
              <a:rPr lang="en-IN" b="1" dirty="0">
                <a:solidFill>
                  <a:srgbClr val="6AE7FF"/>
                </a:solidFill>
                <a:highlight>
                  <a:srgbClr val="000000"/>
                </a:highlight>
                <a:latin typeface="Yeseva One" panose="00000500000000000000"/>
              </a:rPr>
              <a:t>Optimizer: Adam.</a:t>
            </a:r>
          </a:p>
          <a:p>
            <a:pPr marL="285750" indent="-285750">
              <a:lnSpc>
                <a:spcPct val="150000"/>
              </a:lnSpc>
              <a:buFont typeface="Wingdings" panose="05000000000000000000" pitchFamily="2" charset="2"/>
              <a:buChar char="Ø"/>
            </a:pPr>
            <a:r>
              <a:rPr lang="en-IN" b="1" dirty="0">
                <a:solidFill>
                  <a:srgbClr val="6AE7FF"/>
                </a:solidFill>
                <a:highlight>
                  <a:srgbClr val="000000"/>
                </a:highlight>
                <a:latin typeface="Yeseva One" panose="00000500000000000000"/>
              </a:rPr>
              <a:t>Loss Function: Binary cross-entropy.</a:t>
            </a:r>
          </a:p>
        </p:txBody>
      </p:sp>
      <p:pic>
        <p:nvPicPr>
          <p:cNvPr id="4" name="Picture 3">
            <a:extLst>
              <a:ext uri="{FF2B5EF4-FFF2-40B4-BE49-F238E27FC236}">
                <a16:creationId xmlns:a16="http://schemas.microsoft.com/office/drawing/2014/main" id="{001CD438-4061-6279-2E09-181A7D6A4FF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589" y="1273889"/>
            <a:ext cx="5755025" cy="5126026"/>
          </a:xfrm>
          <a:prstGeom prst="rect">
            <a:avLst/>
          </a:prstGeom>
          <a:ln w="38100" cap="sq">
            <a:solidFill>
              <a:srgbClr val="6AE7FF"/>
            </a:solidFill>
            <a:prstDash val="solid"/>
            <a:miter lim="800000"/>
          </a:ln>
          <a:effectLst>
            <a:outerShdw blurRad="50800" dist="38100" dir="2700000" algn="tl" rotWithShape="0">
              <a:srgbClr val="000000">
                <a:alpha val="43000"/>
              </a:srgbClr>
            </a:outerShdw>
          </a:effectLst>
        </p:spPr>
      </p:pic>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64"/>
                                        </p:tgtEl>
                                        <p:attrNameLst>
                                          <p:attrName>style.visibility</p:attrName>
                                        </p:attrNameLst>
                                      </p:cBhvr>
                                      <p:to>
                                        <p:strVal val="visible"/>
                                      </p:to>
                                    </p:set>
                                    <p:animEffect transition="in" filter="wipe(left)">
                                      <p:cBhvr>
                                        <p:cTn id="7" dur="5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文本框 263"/>
          <p:cNvSpPr txBox="1"/>
          <p:nvPr/>
        </p:nvSpPr>
        <p:spPr>
          <a:xfrm>
            <a:off x="242050" y="458085"/>
            <a:ext cx="11698936" cy="830997"/>
          </a:xfrm>
          <a:prstGeom prst="rect">
            <a:avLst/>
          </a:prstGeom>
          <a:noFill/>
        </p:spPr>
        <p:txBody>
          <a:bodyPr wrap="square" rtlCol="0">
            <a:spAutoFit/>
          </a:bodyPr>
          <a:lstStyle/>
          <a:p>
            <a:pPr algn="ctr"/>
            <a:r>
              <a:rPr lang="en-US" altLang="zh-CN" sz="2400" b="1" u="sng" dirty="0">
                <a:solidFill>
                  <a:srgbClr val="10FBFE"/>
                </a:solidFill>
                <a:latin typeface="Yeseva One" panose="00000500000000000000" pitchFamily="2" charset="0"/>
                <a:ea typeface="微软雅黑" panose="020B0503020204020204" charset="-122"/>
                <a:sym typeface="+mn-ea"/>
              </a:rPr>
              <a:t>Model 4 - Image Model with Grad-CAM and LIME Compatibility </a:t>
            </a:r>
          </a:p>
          <a:p>
            <a:pPr algn="ctr"/>
            <a:r>
              <a:rPr lang="en-US" altLang="zh-CN" sz="2400" b="1" u="sng" dirty="0">
                <a:solidFill>
                  <a:srgbClr val="10FBFE"/>
                </a:solidFill>
                <a:latin typeface="Yeseva One" panose="00000500000000000000" pitchFamily="2" charset="0"/>
                <a:ea typeface="微软雅黑" panose="020B0503020204020204" charset="-122"/>
                <a:sym typeface="+mn-ea"/>
              </a:rPr>
              <a:t>(Best Model) </a:t>
            </a:r>
            <a:r>
              <a:rPr lang="en-IN" altLang="zh-CN" sz="2400" b="1" dirty="0">
                <a:solidFill>
                  <a:srgbClr val="10FBFE"/>
                </a:solidFill>
                <a:latin typeface="Yeseva One" panose="00000500000000000000" pitchFamily="2" charset="0"/>
                <a:ea typeface="微软雅黑" panose="020B0503020204020204" charset="-122"/>
                <a:sym typeface="+mn-ea"/>
              </a:rPr>
              <a:t>:</a:t>
            </a:r>
            <a:endParaRPr lang="zh-CN" altLang="en-US" sz="2400" b="1" dirty="0">
              <a:solidFill>
                <a:srgbClr val="10FBFE"/>
              </a:solidFill>
              <a:latin typeface="Yeseva One" panose="00000500000000000000" pitchFamily="2" charset="0"/>
              <a:ea typeface="微软雅黑" panose="020B0503020204020204" charset="-122"/>
              <a:sym typeface="+mn-ea"/>
            </a:endParaRPr>
          </a:p>
        </p:txBody>
      </p:sp>
      <p:sp>
        <p:nvSpPr>
          <p:cNvPr id="5" name="Rectangle 4">
            <a:extLst>
              <a:ext uri="{FF2B5EF4-FFF2-40B4-BE49-F238E27FC236}">
                <a16:creationId xmlns:a16="http://schemas.microsoft.com/office/drawing/2014/main" id="{16BEA3E2-2AC6-B59C-A9FC-DC97E057C349}"/>
              </a:ext>
            </a:extLst>
          </p:cNvPr>
          <p:cNvSpPr/>
          <p:nvPr/>
        </p:nvSpPr>
        <p:spPr>
          <a:xfrm>
            <a:off x="609602" y="2241177"/>
            <a:ext cx="3729318" cy="3621742"/>
          </a:xfrm>
          <a:prstGeom prst="rect">
            <a:avLst/>
          </a:prstGeom>
          <a:ln>
            <a:solidFill>
              <a:srgbClr val="FFFF00"/>
            </a:solidFill>
          </a:ln>
        </p:spPr>
        <p:style>
          <a:lnRef idx="2">
            <a:schemeClr val="dk1">
              <a:shade val="15000"/>
            </a:schemeClr>
          </a:lnRef>
          <a:fillRef idx="1">
            <a:schemeClr val="dk1"/>
          </a:fillRef>
          <a:effectRef idx="0">
            <a:schemeClr val="dk1"/>
          </a:effectRef>
          <a:fontRef idx="minor">
            <a:schemeClr val="lt1"/>
          </a:fontRef>
        </p:style>
        <p:txBody>
          <a:bodyPr rtlCol="0" anchor="t"/>
          <a:lstStyle/>
          <a:p>
            <a:pPr>
              <a:lnSpc>
                <a:spcPct val="150000"/>
              </a:lnSpc>
            </a:pPr>
            <a:r>
              <a:rPr lang="en-US" sz="1400" b="1" u="sng" dirty="0">
                <a:solidFill>
                  <a:srgbClr val="FFFF00"/>
                </a:solidFill>
                <a:latin typeface="Yeseva One" panose="00000500000000000000"/>
              </a:rPr>
              <a:t>Image Data Generators:</a:t>
            </a:r>
          </a:p>
          <a:p>
            <a:pPr>
              <a:lnSpc>
                <a:spcPct val="150000"/>
              </a:lnSpc>
            </a:pPr>
            <a:endParaRPr lang="en-US" sz="1400" b="1" dirty="0">
              <a:solidFill>
                <a:srgbClr val="FFFF00"/>
              </a:solidFill>
              <a:latin typeface="Yeseva One" panose="00000500000000000000"/>
            </a:endParaRPr>
          </a:p>
          <a:p>
            <a:pPr marL="285750" indent="-285750">
              <a:lnSpc>
                <a:spcPct val="150000"/>
              </a:lnSpc>
              <a:buFont typeface="Wingdings" panose="05000000000000000000" pitchFamily="2" charset="2"/>
              <a:buChar char="Ø"/>
            </a:pPr>
            <a:r>
              <a:rPr lang="en-US" sz="1400" b="1" dirty="0">
                <a:solidFill>
                  <a:srgbClr val="6AE7FF"/>
                </a:solidFill>
                <a:latin typeface="Yeseva One" panose="00000500000000000000"/>
              </a:rPr>
              <a:t>ImageDataGenerator is used with a rescale factor for normalization.</a:t>
            </a:r>
          </a:p>
          <a:p>
            <a:pPr>
              <a:lnSpc>
                <a:spcPct val="150000"/>
              </a:lnSpc>
            </a:pPr>
            <a:endParaRPr lang="en-US" sz="1400" b="1" dirty="0">
              <a:solidFill>
                <a:srgbClr val="6AE7FF"/>
              </a:solidFill>
              <a:latin typeface="Yeseva One" panose="00000500000000000000"/>
            </a:endParaRPr>
          </a:p>
          <a:p>
            <a:pPr marL="285750" indent="-285750">
              <a:lnSpc>
                <a:spcPct val="150000"/>
              </a:lnSpc>
              <a:buFont typeface="Wingdings" panose="05000000000000000000" pitchFamily="2" charset="2"/>
              <a:buChar char="Ø"/>
            </a:pPr>
            <a:r>
              <a:rPr lang="en-US" sz="1400" b="1" dirty="0">
                <a:solidFill>
                  <a:srgbClr val="6AE7FF"/>
                </a:solidFill>
                <a:latin typeface="Yeseva One" panose="00000500000000000000"/>
              </a:rPr>
              <a:t>Custom function create_image_generator yields image arrays and labels batch-wise.</a:t>
            </a:r>
          </a:p>
          <a:p>
            <a:pPr>
              <a:lnSpc>
                <a:spcPct val="150000"/>
              </a:lnSpc>
            </a:pPr>
            <a:endParaRPr lang="en-US" sz="1400" b="1" dirty="0">
              <a:solidFill>
                <a:srgbClr val="6AE7FF"/>
              </a:solidFill>
              <a:latin typeface="Yeseva One" panose="00000500000000000000"/>
            </a:endParaRPr>
          </a:p>
          <a:p>
            <a:pPr marL="285750" indent="-285750">
              <a:lnSpc>
                <a:spcPct val="150000"/>
              </a:lnSpc>
              <a:buFont typeface="Wingdings" panose="05000000000000000000" pitchFamily="2" charset="2"/>
              <a:buChar char="Ø"/>
            </a:pPr>
            <a:r>
              <a:rPr lang="en-US" sz="1400" b="1" dirty="0">
                <a:solidFill>
                  <a:srgbClr val="6AE7FF"/>
                </a:solidFill>
                <a:latin typeface="Yeseva One" panose="00000500000000000000"/>
              </a:rPr>
              <a:t>Images are resized to (224, 224) with transformations applied for model input consistency.</a:t>
            </a:r>
            <a:endParaRPr lang="en-IN" sz="1400" b="1" dirty="0">
              <a:solidFill>
                <a:srgbClr val="6AE7FF"/>
              </a:solidFill>
              <a:latin typeface="Yeseva One" panose="00000500000000000000"/>
            </a:endParaRPr>
          </a:p>
        </p:txBody>
      </p:sp>
      <p:sp>
        <p:nvSpPr>
          <p:cNvPr id="9" name="Rectangle 8">
            <a:extLst>
              <a:ext uri="{FF2B5EF4-FFF2-40B4-BE49-F238E27FC236}">
                <a16:creationId xmlns:a16="http://schemas.microsoft.com/office/drawing/2014/main" id="{50E688ED-F5BD-A432-ED76-24E8277D6A21}"/>
              </a:ext>
            </a:extLst>
          </p:cNvPr>
          <p:cNvSpPr/>
          <p:nvPr/>
        </p:nvSpPr>
        <p:spPr>
          <a:xfrm>
            <a:off x="5558118" y="1559860"/>
            <a:ext cx="5737411" cy="4984376"/>
          </a:xfrm>
          <a:prstGeom prst="rect">
            <a:avLst/>
          </a:prstGeom>
          <a:ln>
            <a:solidFill>
              <a:srgbClr val="FFFF00"/>
            </a:solidFill>
          </a:ln>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600" b="1" u="sng" dirty="0">
                <a:solidFill>
                  <a:srgbClr val="FFFF00"/>
                </a:solidFill>
              </a:rPr>
              <a:t>Image Model Architecture:</a:t>
            </a:r>
          </a:p>
          <a:p>
            <a:endParaRPr lang="en-US" sz="1200" b="1" u="sng" dirty="0">
              <a:solidFill>
                <a:srgbClr val="6AE7FF"/>
              </a:solidFill>
            </a:endParaRPr>
          </a:p>
          <a:p>
            <a:r>
              <a:rPr lang="en-US" sz="1200" b="1" dirty="0">
                <a:solidFill>
                  <a:srgbClr val="6AE7FF"/>
                </a:solidFill>
              </a:rPr>
              <a:t>The architecture is defined using TensorFlow's Keras API and includes several key components:</a:t>
            </a:r>
          </a:p>
          <a:p>
            <a:endParaRPr lang="en-US" sz="1200" b="1" dirty="0">
              <a:solidFill>
                <a:srgbClr val="6AE7FF"/>
              </a:solidFill>
            </a:endParaRPr>
          </a:p>
          <a:p>
            <a:r>
              <a:rPr lang="en-US" sz="1200" b="1" dirty="0">
                <a:solidFill>
                  <a:srgbClr val="6AE7FF"/>
                </a:solidFill>
                <a:highlight>
                  <a:srgbClr val="800000"/>
                </a:highlight>
              </a:rPr>
              <a:t>Input Layer:</a:t>
            </a:r>
          </a:p>
          <a:p>
            <a:r>
              <a:rPr lang="en-US" sz="1200" b="1" dirty="0">
                <a:solidFill>
                  <a:srgbClr val="6AE7FF"/>
                </a:solidFill>
              </a:rPr>
              <a:t>Accepts images of shape (224, 224, 3).</a:t>
            </a:r>
          </a:p>
          <a:p>
            <a:endParaRPr lang="en-US" sz="1200" b="1" dirty="0">
              <a:solidFill>
                <a:srgbClr val="6AE7FF"/>
              </a:solidFill>
            </a:endParaRPr>
          </a:p>
          <a:p>
            <a:r>
              <a:rPr lang="en-US" sz="1200" b="1" dirty="0">
                <a:solidFill>
                  <a:srgbClr val="6AE7FF"/>
                </a:solidFill>
                <a:highlight>
                  <a:srgbClr val="800000"/>
                </a:highlight>
              </a:rPr>
              <a:t>Conv2D Layers:</a:t>
            </a:r>
          </a:p>
          <a:p>
            <a:r>
              <a:rPr lang="en-US" sz="1200" b="1" dirty="0">
                <a:solidFill>
                  <a:srgbClr val="6AE7FF"/>
                </a:solidFill>
              </a:rPr>
              <a:t>Three convolutional layers with filters of 32, 64, and 128, and kernel size of 3x3, each followed by a ReLU activation.</a:t>
            </a:r>
          </a:p>
          <a:p>
            <a:endParaRPr lang="en-US" sz="1200" b="1" dirty="0">
              <a:solidFill>
                <a:srgbClr val="6AE7FF"/>
              </a:solidFill>
            </a:endParaRPr>
          </a:p>
          <a:p>
            <a:r>
              <a:rPr lang="en-US" sz="1200" b="1" dirty="0">
                <a:solidFill>
                  <a:srgbClr val="6AE7FF"/>
                </a:solidFill>
                <a:highlight>
                  <a:srgbClr val="800000"/>
                </a:highlight>
              </a:rPr>
              <a:t>MaxPooling2D Layers:</a:t>
            </a:r>
          </a:p>
          <a:p>
            <a:r>
              <a:rPr lang="en-US" sz="1200" b="1" dirty="0">
                <a:solidFill>
                  <a:srgbClr val="6AE7FF"/>
                </a:solidFill>
              </a:rPr>
              <a:t>Follow each Conv2D layer to reduce spatial dimensions and prevent overfitting.</a:t>
            </a:r>
          </a:p>
          <a:p>
            <a:endParaRPr lang="en-US" sz="1200" b="1" dirty="0">
              <a:solidFill>
                <a:srgbClr val="6AE7FF"/>
              </a:solidFill>
            </a:endParaRPr>
          </a:p>
          <a:p>
            <a:r>
              <a:rPr lang="en-US" sz="1200" b="1" dirty="0">
                <a:solidFill>
                  <a:srgbClr val="6AE7FF"/>
                </a:solidFill>
                <a:highlight>
                  <a:srgbClr val="800000"/>
                </a:highlight>
              </a:rPr>
              <a:t>GlobalAveragePooling2D Layer:</a:t>
            </a:r>
          </a:p>
          <a:p>
            <a:r>
              <a:rPr lang="en-US" sz="1200" b="1" dirty="0">
                <a:solidFill>
                  <a:srgbClr val="6AE7FF"/>
                </a:solidFill>
              </a:rPr>
              <a:t>Reduces each feature map to a single value, significantly decreasing the number of parameters.</a:t>
            </a:r>
          </a:p>
          <a:p>
            <a:endParaRPr lang="en-US" sz="1200" b="1" dirty="0">
              <a:solidFill>
                <a:srgbClr val="6AE7FF"/>
              </a:solidFill>
            </a:endParaRPr>
          </a:p>
          <a:p>
            <a:r>
              <a:rPr lang="en-US" sz="1200" b="1" dirty="0">
                <a:solidFill>
                  <a:srgbClr val="6AE7FF"/>
                </a:solidFill>
                <a:highlight>
                  <a:srgbClr val="800000"/>
                </a:highlight>
              </a:rPr>
              <a:t>Dense Layer:</a:t>
            </a:r>
          </a:p>
          <a:p>
            <a:r>
              <a:rPr lang="en-US" sz="1200" b="1" dirty="0">
                <a:solidFill>
                  <a:srgbClr val="6AE7FF"/>
                </a:solidFill>
              </a:rPr>
              <a:t>A dense layer with 128 units and ReLU activation, followed by a dropout layer with a 0.5 dropout rate to mitigate overfitting.</a:t>
            </a:r>
          </a:p>
          <a:p>
            <a:endParaRPr lang="en-US" sz="1200" b="1" dirty="0">
              <a:solidFill>
                <a:srgbClr val="6AE7FF"/>
              </a:solidFill>
            </a:endParaRPr>
          </a:p>
          <a:p>
            <a:r>
              <a:rPr lang="en-US" sz="1200" b="1" dirty="0">
                <a:solidFill>
                  <a:srgbClr val="6AE7FF"/>
                </a:solidFill>
                <a:highlight>
                  <a:srgbClr val="800000"/>
                </a:highlight>
              </a:rPr>
              <a:t>Output Layer:</a:t>
            </a:r>
          </a:p>
          <a:p>
            <a:r>
              <a:rPr lang="en-US" sz="1200" b="1" dirty="0">
                <a:solidFill>
                  <a:srgbClr val="6AE7FF"/>
                </a:solidFill>
              </a:rPr>
              <a:t>Final dense layer with a single unit and sigmoid activation function for binary classification.</a:t>
            </a:r>
            <a:endParaRPr lang="en-IN" sz="1200" b="1" dirty="0">
              <a:solidFill>
                <a:srgbClr val="6AE7FF"/>
              </a:solidFill>
            </a:endParaRPr>
          </a:p>
        </p:txBody>
      </p:sp>
    </p:spTree>
    <p:extLst>
      <p:ext uri="{BB962C8B-B14F-4D97-AF65-F5344CB8AC3E}">
        <p14:creationId xmlns:p14="http://schemas.microsoft.com/office/powerpoint/2010/main" val="734120785"/>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64"/>
                                        </p:tgtEl>
                                        <p:attrNameLst>
                                          <p:attrName>style.visibility</p:attrName>
                                        </p:attrNameLst>
                                      </p:cBhvr>
                                      <p:to>
                                        <p:strVal val="visible"/>
                                      </p:to>
                                    </p:set>
                                    <p:animEffect transition="in" filter="wipe(left)">
                                      <p:cBhvr>
                                        <p:cTn id="7" dur="5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5576</TotalTime>
  <Words>2008</Words>
  <Application>Microsoft Office PowerPoint</Application>
  <PresentationFormat>Widescreen</PresentationFormat>
  <Paragraphs>311</Paragraphs>
  <Slides>23</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等线</vt:lpstr>
      <vt:lpstr>Arial</vt:lpstr>
      <vt:lpstr>Calibri</vt:lpstr>
      <vt:lpstr>Times New Roman</vt:lpstr>
      <vt:lpstr>Wingdings</vt:lpstr>
      <vt:lpstr>Yeseva One</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Ritwik Dubey</cp:lastModifiedBy>
  <cp:revision>74</cp:revision>
  <dcterms:created xsi:type="dcterms:W3CDTF">2017-07-15T13:06:00Z</dcterms:created>
  <dcterms:modified xsi:type="dcterms:W3CDTF">2024-06-10T14:59:11Z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2052-10.1.0.7697</vt:lpwstr>
  </property>
</Properties>
</file>